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76"/>
  </p:notesMasterIdLst>
  <p:sldIdLst>
    <p:sldId id="257" r:id="rId4"/>
    <p:sldId id="259" r:id="rId5"/>
    <p:sldId id="260" r:id="rId6"/>
    <p:sldId id="261" r:id="rId7"/>
    <p:sldId id="262" r:id="rId8"/>
    <p:sldId id="263" r:id="rId9"/>
    <p:sldId id="266" r:id="rId10"/>
    <p:sldId id="267" r:id="rId11"/>
    <p:sldId id="268" r:id="rId12"/>
    <p:sldId id="269" r:id="rId13"/>
    <p:sldId id="270" r:id="rId14"/>
    <p:sldId id="271" r:id="rId15"/>
    <p:sldId id="272" r:id="rId16"/>
    <p:sldId id="335" r:id="rId17"/>
    <p:sldId id="276" r:id="rId18"/>
    <p:sldId id="277" r:id="rId19"/>
    <p:sldId id="278" r:id="rId20"/>
    <p:sldId id="279" r:id="rId21"/>
    <p:sldId id="280" r:id="rId22"/>
    <p:sldId id="281" r:id="rId23"/>
    <p:sldId id="282" r:id="rId24"/>
    <p:sldId id="283" r:id="rId25"/>
    <p:sldId id="284" r:id="rId26"/>
    <p:sldId id="337" r:id="rId27"/>
    <p:sldId id="287" r:id="rId28"/>
    <p:sldId id="288" r:id="rId29"/>
    <p:sldId id="338" r:id="rId30"/>
    <p:sldId id="292" r:id="rId31"/>
    <p:sldId id="293" r:id="rId32"/>
    <p:sldId id="294" r:id="rId33"/>
    <p:sldId id="295" r:id="rId34"/>
    <p:sldId id="296" r:id="rId35"/>
    <p:sldId id="297" r:id="rId36"/>
    <p:sldId id="298" r:id="rId37"/>
    <p:sldId id="340" r:id="rId38"/>
    <p:sldId id="300" r:id="rId39"/>
    <p:sldId id="301" r:id="rId40"/>
    <p:sldId id="302" r:id="rId41"/>
    <p:sldId id="303" r:id="rId42"/>
    <p:sldId id="304" r:id="rId43"/>
    <p:sldId id="305" r:id="rId44"/>
    <p:sldId id="306" r:id="rId45"/>
    <p:sldId id="309" r:id="rId46"/>
    <p:sldId id="308" r:id="rId47"/>
    <p:sldId id="310" r:id="rId48"/>
    <p:sldId id="347" r:id="rId49"/>
    <p:sldId id="345" r:id="rId50"/>
    <p:sldId id="311" r:id="rId51"/>
    <p:sldId id="312" r:id="rId52"/>
    <p:sldId id="315" r:id="rId53"/>
    <p:sldId id="316" r:id="rId54"/>
    <p:sldId id="317" r:id="rId55"/>
    <p:sldId id="318" r:id="rId56"/>
    <p:sldId id="348" r:id="rId57"/>
    <p:sldId id="319" r:id="rId58"/>
    <p:sldId id="320" r:id="rId59"/>
    <p:sldId id="321" r:id="rId60"/>
    <p:sldId id="322" r:id="rId61"/>
    <p:sldId id="323" r:id="rId62"/>
    <p:sldId id="324" r:id="rId63"/>
    <p:sldId id="325" r:id="rId64"/>
    <p:sldId id="326" r:id="rId65"/>
    <p:sldId id="342" r:id="rId66"/>
    <p:sldId id="327" r:id="rId67"/>
    <p:sldId id="328" r:id="rId68"/>
    <p:sldId id="331" r:id="rId69"/>
    <p:sldId id="343" r:id="rId70"/>
    <p:sldId id="332" r:id="rId71"/>
    <p:sldId id="329" r:id="rId72"/>
    <p:sldId id="349" r:id="rId73"/>
    <p:sldId id="341" r:id="rId74"/>
    <p:sldId id="344" r:id="rId7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1543" autoAdjust="0"/>
    <p:restoredTop sz="94660"/>
  </p:normalViewPr>
  <p:slideViewPr>
    <p:cSldViewPr>
      <p:cViewPr>
        <p:scale>
          <a:sx n="80" d="100"/>
          <a:sy n="80" d="100"/>
        </p:scale>
        <p:origin x="-414" y="-2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notesMaster" Target="notesMasters/notesMaster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1E3FE6-3A47-46A9-8DF2-7E1632C13345}" type="datetimeFigureOut">
              <a:rPr lang="tr-TR" smtClean="0"/>
              <a:t>25.02.2016</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C00FE1-3BCA-4914-A227-912106B75B8C}" type="slidenum">
              <a:rPr lang="tr-TR" smtClean="0"/>
              <a:t>‹#›</a:t>
            </a:fld>
            <a:endParaRPr lang="tr-TR"/>
          </a:p>
        </p:txBody>
      </p:sp>
    </p:spTree>
    <p:extLst>
      <p:ext uri="{BB962C8B-B14F-4D97-AF65-F5344CB8AC3E}">
        <p14:creationId xmlns:p14="http://schemas.microsoft.com/office/powerpoint/2010/main" val="457381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tr-TR" smtClean="0"/>
              <a:t>Asıl başlık stili için tıklatın</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fr-FR"/>
          </a:p>
        </p:txBody>
      </p:sp>
      <p:sp>
        <p:nvSpPr>
          <p:cNvPr id="4" name="Espace réservé de la date 3"/>
          <p:cNvSpPr>
            <a:spLocks noGrp="1"/>
          </p:cNvSpPr>
          <p:nvPr>
            <p:ph type="dt" sz="half" idx="10"/>
          </p:nvPr>
        </p:nvSpPr>
        <p:spPr/>
        <p:txBody>
          <a:bodyPr/>
          <a:lstStyle>
            <a:lvl1pPr>
              <a:defRPr/>
            </a:lvl1pPr>
          </a:lstStyle>
          <a:p>
            <a:pPr>
              <a:defRPr/>
            </a:pPr>
            <a:fld id="{0A7EBA13-E421-4DE9-A633-01FABDCCBC2C}"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E347E9B5-021F-40E9-8051-3E92D07C2C99}"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137095627"/>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texte vertical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B9AAFE34-5AE0-4811-A091-9CE5828D5758}"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791EE4C-0531-49BF-8F2A-63A53B2D47C4}"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181231875"/>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7612AAF9-4420-490F-B6CE-21FBC865AC61}"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60BD7BD-7701-42E9-99FE-1C4FAFD2D795}"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454854006"/>
      </p:ext>
    </p:extLst>
  </p:cSld>
  <p:clrMapOvr>
    <a:masterClrMapping/>
  </p:clrMapOvr>
  <p:transition spd="slow">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tr-TR" smtClean="0"/>
              <a:t>Asıl başlık stili için tıklatın</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fr-FR"/>
          </a:p>
        </p:txBody>
      </p:sp>
      <p:sp>
        <p:nvSpPr>
          <p:cNvPr id="4" name="Espace réservé de la date 3"/>
          <p:cNvSpPr>
            <a:spLocks noGrp="1"/>
          </p:cNvSpPr>
          <p:nvPr>
            <p:ph type="dt" sz="half" idx="10"/>
          </p:nvPr>
        </p:nvSpPr>
        <p:spPr/>
        <p:txBody>
          <a:bodyPr/>
          <a:lstStyle>
            <a:lvl1pPr>
              <a:defRPr/>
            </a:lvl1pPr>
          </a:lstStyle>
          <a:p>
            <a:pPr>
              <a:defRPr/>
            </a:pPr>
            <a:fld id="{0A7EBA13-E421-4DE9-A633-01FABDCCBC2C}"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E347E9B5-021F-40E9-8051-3E92D07C2C99}"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014810201"/>
      </p:ext>
    </p:extLst>
  </p:cSld>
  <p:clrMapOvr>
    <a:masterClrMapping/>
  </p:clrMapOvr>
  <p:transition spd="slow">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contenu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1925AC4A-43A5-4034-98C4-B9BD5F6A0176}"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Metin kutusu 6"/>
          <p:cNvSpPr txBox="1"/>
          <p:nvPr userDrawn="1"/>
        </p:nvSpPr>
        <p:spPr>
          <a:xfrm>
            <a:off x="323528" y="201660"/>
            <a:ext cx="504056" cy="369332"/>
          </a:xfrm>
          <a:prstGeom prst="rect">
            <a:avLst/>
          </a:prstGeom>
          <a:noFill/>
        </p:spPr>
        <p:txBody>
          <a:bodyPr wrap="square" rtlCol="0">
            <a:spAutoFit/>
          </a:bodyPr>
          <a:lstStyle/>
          <a:p>
            <a:pPr fontAlgn="base">
              <a:spcBef>
                <a:spcPct val="0"/>
              </a:spcBef>
              <a:spcAft>
                <a:spcPct val="0"/>
              </a:spcAft>
            </a:pPr>
            <a:fld id="{32987693-B5AA-4E7A-854E-6AF3D31F53A6}" type="slidenum">
              <a:rPr lang="tr-TR" b="1" i="1" smtClean="0">
                <a:solidFill>
                  <a:prstClr val="black"/>
                </a:solidFill>
                <a:latin typeface="Times New Roman" pitchFamily="18" charset="0"/>
                <a:cs typeface="Times New Roman" pitchFamily="18" charset="0"/>
              </a:rPr>
              <a:pPr fontAlgn="base">
                <a:spcBef>
                  <a:spcPct val="0"/>
                </a:spcBef>
                <a:spcAft>
                  <a:spcPct val="0"/>
                </a:spcAft>
              </a:pPr>
              <a:t>‹#›</a:t>
            </a:fld>
            <a:r>
              <a:rPr lang="tr-TR" dirty="0" smtClean="0">
                <a:solidFill>
                  <a:prstClr val="black"/>
                </a:solidFill>
              </a:rPr>
              <a:t> </a:t>
            </a:r>
          </a:p>
        </p:txBody>
      </p:sp>
    </p:spTree>
    <p:extLst>
      <p:ext uri="{BB962C8B-B14F-4D97-AF65-F5344CB8AC3E}">
        <p14:creationId xmlns:p14="http://schemas.microsoft.com/office/powerpoint/2010/main" val="2927640060"/>
      </p:ext>
    </p:extLst>
  </p:cSld>
  <p:clrMapOvr>
    <a:masterClrMapping/>
  </p:clrMapOvr>
  <p:transition spd="slow">
    <p:pull/>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Espace réservé de la date 3"/>
          <p:cNvSpPr>
            <a:spLocks noGrp="1"/>
          </p:cNvSpPr>
          <p:nvPr>
            <p:ph type="dt" sz="half" idx="10"/>
          </p:nvPr>
        </p:nvSpPr>
        <p:spPr/>
        <p:txBody>
          <a:bodyPr/>
          <a:lstStyle>
            <a:lvl1pPr>
              <a:defRPr/>
            </a:lvl1pPr>
          </a:lstStyle>
          <a:p>
            <a:pPr>
              <a:defRPr/>
            </a:pPr>
            <a:fld id="{E2201C7F-6561-4453-A8AC-B83F21524A21}"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32D391F-F6D6-423F-BDCC-AC77C34BBED1}"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886328075"/>
      </p:ext>
    </p:extLst>
  </p:cSld>
  <p:clrMapOvr>
    <a:masterClrMapping/>
  </p:clrMapOvr>
  <p:transition spd="slow">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Espace réservé de la date 3"/>
          <p:cNvSpPr>
            <a:spLocks noGrp="1"/>
          </p:cNvSpPr>
          <p:nvPr>
            <p:ph type="dt" sz="half" idx="10"/>
          </p:nvPr>
        </p:nvSpPr>
        <p:spPr/>
        <p:txBody>
          <a:bodyPr/>
          <a:lstStyle>
            <a:lvl1pPr>
              <a:defRPr/>
            </a:lvl1pPr>
          </a:lstStyle>
          <a:p>
            <a:pPr>
              <a:defRPr/>
            </a:pPr>
            <a:fld id="{C97FFAD3-B3E0-4570-B8A3-FDEAE2C7BA6C}"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BDD6DE2F-2092-4C1A-83CC-79929D26B650}"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881411766"/>
      </p:ext>
    </p:extLst>
  </p:cSld>
  <p:clrMapOvr>
    <a:masterClrMapping/>
  </p:clrMapOvr>
  <p:transition spd="slow">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tr-TR" smtClean="0"/>
              <a:t>Asıl başlık stili için tıklatın</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Espace réservé de la date 3"/>
          <p:cNvSpPr>
            <a:spLocks noGrp="1"/>
          </p:cNvSpPr>
          <p:nvPr>
            <p:ph type="dt" sz="half" idx="10"/>
          </p:nvPr>
        </p:nvSpPr>
        <p:spPr/>
        <p:txBody>
          <a:bodyPr/>
          <a:lstStyle>
            <a:lvl1pPr>
              <a:defRPr/>
            </a:lvl1pPr>
          </a:lstStyle>
          <a:p>
            <a:pPr>
              <a:defRPr/>
            </a:pPr>
            <a:fld id="{A6F420CE-582A-4574-8FB1-598A13B4AD13}" type="datetimeFigureOut">
              <a:rPr lang="fr-FR">
                <a:solidFill>
                  <a:prstClr val="black">
                    <a:tint val="75000"/>
                  </a:prstClr>
                </a:solidFill>
              </a:rPr>
              <a:pPr>
                <a:defRPr/>
              </a:pPr>
              <a:t>25/02/2016</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49C61A6D-1D91-48F6-90D4-6BCDEBC743A8}"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655638970"/>
      </p:ext>
    </p:extLst>
  </p:cSld>
  <p:clrMapOvr>
    <a:masterClrMapping/>
  </p:clrMapOvr>
  <p:transition spd="slow">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e la date 3"/>
          <p:cNvSpPr>
            <a:spLocks noGrp="1"/>
          </p:cNvSpPr>
          <p:nvPr>
            <p:ph type="dt" sz="half" idx="10"/>
          </p:nvPr>
        </p:nvSpPr>
        <p:spPr/>
        <p:txBody>
          <a:bodyPr/>
          <a:lstStyle>
            <a:lvl1pPr>
              <a:defRPr/>
            </a:lvl1pPr>
          </a:lstStyle>
          <a:p>
            <a:pPr>
              <a:defRPr/>
            </a:pPr>
            <a:fld id="{6235C7AE-8E3A-47BA-B789-6C4F63375ED8}" type="datetimeFigureOut">
              <a:rPr lang="fr-FR">
                <a:solidFill>
                  <a:prstClr val="black">
                    <a:tint val="75000"/>
                  </a:prstClr>
                </a:solidFill>
              </a:rPr>
              <a:pPr>
                <a:defRPr/>
              </a:pPr>
              <a:t>25/02/2016</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ED563896-9679-45AF-9617-C2C5E6302052}"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410807139"/>
      </p:ext>
    </p:extLst>
  </p:cSld>
  <p:clrMapOvr>
    <a:masterClrMapping/>
  </p:clrMapOvr>
  <p:transition spd="slow">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4FC86FB-7C1C-4100-8A17-32AA5EEF69D9}" type="datetimeFigureOut">
              <a:rPr lang="fr-FR">
                <a:solidFill>
                  <a:prstClr val="black">
                    <a:tint val="75000"/>
                  </a:prstClr>
                </a:solidFill>
              </a:rPr>
              <a:pPr>
                <a:defRPr/>
              </a:pPr>
              <a:t>25/02/2016</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2A45CF10-6B8A-49C8-9716-BDA89535CC3C}"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4115036548"/>
      </p:ext>
    </p:extLst>
  </p:cSld>
  <p:clrMapOvr>
    <a:masterClrMapping/>
  </p:clrMapOvr>
  <p:transition spd="slow">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Espace réservé de la date 3"/>
          <p:cNvSpPr>
            <a:spLocks noGrp="1"/>
          </p:cNvSpPr>
          <p:nvPr>
            <p:ph type="dt" sz="half" idx="10"/>
          </p:nvPr>
        </p:nvSpPr>
        <p:spPr/>
        <p:txBody>
          <a:bodyPr/>
          <a:lstStyle>
            <a:lvl1pPr>
              <a:defRPr/>
            </a:lvl1pPr>
          </a:lstStyle>
          <a:p>
            <a:pPr>
              <a:defRPr/>
            </a:pPr>
            <a:fld id="{12C921A8-4DAA-440A-BBCA-BA3DD8BD20AE}"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C5C8905-5555-43B4-848B-802BB70F617C}"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855689769"/>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contenu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1925AC4A-43A5-4034-98C4-B9BD5F6A0176}"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Metin kutusu 6"/>
          <p:cNvSpPr txBox="1"/>
          <p:nvPr userDrawn="1"/>
        </p:nvSpPr>
        <p:spPr>
          <a:xfrm>
            <a:off x="323528" y="201660"/>
            <a:ext cx="504056" cy="369332"/>
          </a:xfrm>
          <a:prstGeom prst="rect">
            <a:avLst/>
          </a:prstGeom>
          <a:noFill/>
        </p:spPr>
        <p:txBody>
          <a:bodyPr wrap="square" rtlCol="0">
            <a:spAutoFit/>
          </a:bodyPr>
          <a:lstStyle/>
          <a:p>
            <a:pPr fontAlgn="base">
              <a:spcBef>
                <a:spcPct val="0"/>
              </a:spcBef>
              <a:spcAft>
                <a:spcPct val="0"/>
              </a:spcAft>
            </a:pPr>
            <a:fld id="{32987693-B5AA-4E7A-854E-6AF3D31F53A6}" type="slidenum">
              <a:rPr lang="tr-TR" b="1" i="1" smtClean="0">
                <a:solidFill>
                  <a:prstClr val="black"/>
                </a:solidFill>
                <a:latin typeface="Times New Roman" pitchFamily="18" charset="0"/>
                <a:cs typeface="Times New Roman" pitchFamily="18" charset="0"/>
              </a:rPr>
              <a:pPr fontAlgn="base">
                <a:spcBef>
                  <a:spcPct val="0"/>
                </a:spcBef>
                <a:spcAft>
                  <a:spcPct val="0"/>
                </a:spcAft>
              </a:pPr>
              <a:t>‹#›</a:t>
            </a:fld>
            <a:r>
              <a:rPr lang="tr-TR" dirty="0" smtClean="0">
                <a:solidFill>
                  <a:prstClr val="black"/>
                </a:solidFill>
              </a:rPr>
              <a:t> </a:t>
            </a:r>
          </a:p>
        </p:txBody>
      </p:sp>
    </p:spTree>
    <p:extLst>
      <p:ext uri="{BB962C8B-B14F-4D97-AF65-F5344CB8AC3E}">
        <p14:creationId xmlns:p14="http://schemas.microsoft.com/office/powerpoint/2010/main" val="2909173854"/>
      </p:ext>
    </p:extLst>
  </p:cSld>
  <p:clrMapOvr>
    <a:masterClrMapping/>
  </p:clrMapOvr>
  <p:transition spd="slow">
    <p:pull/>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Espace réservé de la date 3"/>
          <p:cNvSpPr>
            <a:spLocks noGrp="1"/>
          </p:cNvSpPr>
          <p:nvPr>
            <p:ph type="dt" sz="half" idx="10"/>
          </p:nvPr>
        </p:nvSpPr>
        <p:spPr/>
        <p:txBody>
          <a:bodyPr/>
          <a:lstStyle>
            <a:lvl1pPr>
              <a:defRPr/>
            </a:lvl1pPr>
          </a:lstStyle>
          <a:p>
            <a:pPr>
              <a:defRPr/>
            </a:pPr>
            <a:fld id="{0833BDF0-CD81-424D-93F4-8A6BAEA98627}"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33EF5D2-73CA-4024-B9C1-F6442240A2C3}"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86178218"/>
      </p:ext>
    </p:extLst>
  </p:cSld>
  <p:clrMapOvr>
    <a:masterClrMapping/>
  </p:clrMapOvr>
  <p:transition spd="slow">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texte vertical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B9AAFE34-5AE0-4811-A091-9CE5828D5758}"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791EE4C-0531-49BF-8F2A-63A53B2D47C4}"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54101697"/>
      </p:ext>
    </p:extLst>
  </p:cSld>
  <p:clrMapOvr>
    <a:masterClrMapping/>
  </p:clrMapOvr>
  <p:transition spd="slow">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7612AAF9-4420-490F-B6CE-21FBC865AC61}"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60BD7BD-7701-42E9-99FE-1C4FAFD2D795}"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400783920"/>
      </p:ext>
    </p:extLst>
  </p:cSld>
  <p:clrMapOvr>
    <a:masterClrMapping/>
  </p:clrMapOvr>
  <p:transition spd="slow">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tr-TR" smtClean="0"/>
              <a:t>Asıl başlık stili için tıklatın</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fr-FR"/>
          </a:p>
        </p:txBody>
      </p:sp>
      <p:sp>
        <p:nvSpPr>
          <p:cNvPr id="4" name="Espace réservé de la date 3"/>
          <p:cNvSpPr>
            <a:spLocks noGrp="1"/>
          </p:cNvSpPr>
          <p:nvPr>
            <p:ph type="dt" sz="half" idx="10"/>
          </p:nvPr>
        </p:nvSpPr>
        <p:spPr/>
        <p:txBody>
          <a:bodyPr/>
          <a:lstStyle>
            <a:lvl1pPr>
              <a:defRPr/>
            </a:lvl1pPr>
          </a:lstStyle>
          <a:p>
            <a:pPr>
              <a:defRPr/>
            </a:pPr>
            <a:fld id="{0A7EBA13-E421-4DE9-A633-01FABDCCBC2C}"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E347E9B5-021F-40E9-8051-3E92D07C2C99}"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761986729"/>
      </p:ext>
    </p:extLst>
  </p:cSld>
  <p:clrMapOvr>
    <a:masterClrMapping/>
  </p:clrMapOvr>
  <p:transition spd="slow">
    <p:pull/>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contenu 2"/>
          <p:cNvSpPr>
            <a:spLocks noGrp="1"/>
          </p:cNvSpPr>
          <p:nvPr>
            <p:ph idx="1"/>
          </p:nvPr>
        </p:nvSpPr>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1925AC4A-43A5-4034-98C4-B9BD5F6A0176}"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Metin kutusu 6"/>
          <p:cNvSpPr txBox="1"/>
          <p:nvPr userDrawn="1"/>
        </p:nvSpPr>
        <p:spPr>
          <a:xfrm>
            <a:off x="8354838" y="6309320"/>
            <a:ext cx="504056" cy="369332"/>
          </a:xfrm>
          <a:prstGeom prst="rect">
            <a:avLst/>
          </a:prstGeom>
          <a:noFill/>
        </p:spPr>
        <p:txBody>
          <a:bodyPr wrap="square" rtlCol="0">
            <a:spAutoFit/>
          </a:bodyPr>
          <a:lstStyle/>
          <a:p>
            <a:pPr fontAlgn="base">
              <a:spcBef>
                <a:spcPct val="0"/>
              </a:spcBef>
              <a:spcAft>
                <a:spcPct val="0"/>
              </a:spcAft>
            </a:pPr>
            <a:fld id="{32987693-B5AA-4E7A-854E-6AF3D31F53A6}" type="slidenum">
              <a:rPr lang="tr-TR" b="1" i="1" smtClean="0">
                <a:solidFill>
                  <a:prstClr val="black"/>
                </a:solidFill>
                <a:latin typeface="Times New Roman" pitchFamily="18" charset="0"/>
                <a:cs typeface="Times New Roman" pitchFamily="18" charset="0"/>
              </a:rPr>
              <a:pPr fontAlgn="base">
                <a:spcBef>
                  <a:spcPct val="0"/>
                </a:spcBef>
                <a:spcAft>
                  <a:spcPct val="0"/>
                </a:spcAft>
              </a:pPr>
              <a:t>‹#›</a:t>
            </a:fld>
            <a:r>
              <a:rPr lang="tr-TR" dirty="0" smtClean="0">
                <a:solidFill>
                  <a:prstClr val="black"/>
                </a:solidFill>
              </a:rPr>
              <a:t> </a:t>
            </a:r>
          </a:p>
        </p:txBody>
      </p:sp>
    </p:spTree>
    <p:extLst>
      <p:ext uri="{BB962C8B-B14F-4D97-AF65-F5344CB8AC3E}">
        <p14:creationId xmlns:p14="http://schemas.microsoft.com/office/powerpoint/2010/main" val="1352903773"/>
      </p:ext>
    </p:extLst>
  </p:cSld>
  <p:clrMapOvr>
    <a:masterClrMapping/>
  </p:clrMapOvr>
  <p:transition spd="slow">
    <p:pull/>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Espace réservé de la date 3"/>
          <p:cNvSpPr>
            <a:spLocks noGrp="1"/>
          </p:cNvSpPr>
          <p:nvPr>
            <p:ph type="dt" sz="half" idx="10"/>
          </p:nvPr>
        </p:nvSpPr>
        <p:spPr/>
        <p:txBody>
          <a:bodyPr/>
          <a:lstStyle>
            <a:lvl1pPr>
              <a:defRPr/>
            </a:lvl1pPr>
          </a:lstStyle>
          <a:p>
            <a:pPr>
              <a:defRPr/>
            </a:pPr>
            <a:fld id="{E2201C7F-6561-4453-A8AC-B83F21524A21}"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32D391F-F6D6-423F-BDCC-AC77C34BBED1}"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372192283"/>
      </p:ext>
    </p:extLst>
  </p:cSld>
  <p:clrMapOvr>
    <a:masterClrMapping/>
  </p:clrMapOvr>
  <p:transition spd="slow">
    <p:pull/>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Espace réservé de la date 3"/>
          <p:cNvSpPr>
            <a:spLocks noGrp="1"/>
          </p:cNvSpPr>
          <p:nvPr>
            <p:ph type="dt" sz="half" idx="10"/>
          </p:nvPr>
        </p:nvSpPr>
        <p:spPr/>
        <p:txBody>
          <a:bodyPr/>
          <a:lstStyle>
            <a:lvl1pPr>
              <a:defRPr/>
            </a:lvl1pPr>
          </a:lstStyle>
          <a:p>
            <a:pPr>
              <a:defRPr/>
            </a:pPr>
            <a:fld id="{C97FFAD3-B3E0-4570-B8A3-FDEAE2C7BA6C}"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BDD6DE2F-2092-4C1A-83CC-79929D26B650}"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517963367"/>
      </p:ext>
    </p:extLst>
  </p:cSld>
  <p:clrMapOvr>
    <a:masterClrMapping/>
  </p:clrMapOvr>
  <p:transition spd="slow">
    <p:pull/>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tr-TR" smtClean="0"/>
              <a:t>Asıl başlık stili için tıklatın</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Espace réservé de la date 3"/>
          <p:cNvSpPr>
            <a:spLocks noGrp="1"/>
          </p:cNvSpPr>
          <p:nvPr>
            <p:ph type="dt" sz="half" idx="10"/>
          </p:nvPr>
        </p:nvSpPr>
        <p:spPr/>
        <p:txBody>
          <a:bodyPr/>
          <a:lstStyle>
            <a:lvl1pPr>
              <a:defRPr/>
            </a:lvl1pPr>
          </a:lstStyle>
          <a:p>
            <a:pPr>
              <a:defRPr/>
            </a:pPr>
            <a:fld id="{A6F420CE-582A-4574-8FB1-598A13B4AD13}" type="datetimeFigureOut">
              <a:rPr lang="fr-FR">
                <a:solidFill>
                  <a:prstClr val="black">
                    <a:tint val="75000"/>
                  </a:prstClr>
                </a:solidFill>
              </a:rPr>
              <a:pPr>
                <a:defRPr/>
              </a:pPr>
              <a:t>25/02/2016</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49C61A6D-1D91-48F6-90D4-6BCDEBC743A8}"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809214466"/>
      </p:ext>
    </p:extLst>
  </p:cSld>
  <p:clrMapOvr>
    <a:masterClrMapping/>
  </p:clrMapOvr>
  <p:transition spd="slow">
    <p:pull/>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e la date 3"/>
          <p:cNvSpPr>
            <a:spLocks noGrp="1"/>
          </p:cNvSpPr>
          <p:nvPr>
            <p:ph type="dt" sz="half" idx="10"/>
          </p:nvPr>
        </p:nvSpPr>
        <p:spPr/>
        <p:txBody>
          <a:bodyPr/>
          <a:lstStyle>
            <a:lvl1pPr>
              <a:defRPr/>
            </a:lvl1pPr>
          </a:lstStyle>
          <a:p>
            <a:pPr>
              <a:defRPr/>
            </a:pPr>
            <a:fld id="{6235C7AE-8E3A-47BA-B789-6C4F63375ED8}" type="datetimeFigureOut">
              <a:rPr lang="fr-FR">
                <a:solidFill>
                  <a:prstClr val="black">
                    <a:tint val="75000"/>
                  </a:prstClr>
                </a:solidFill>
              </a:rPr>
              <a:pPr>
                <a:defRPr/>
              </a:pPr>
              <a:t>25/02/2016</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ED563896-9679-45AF-9617-C2C5E6302052}"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214494437"/>
      </p:ext>
    </p:extLst>
  </p:cSld>
  <p:clrMapOvr>
    <a:masterClrMapping/>
  </p:clrMapOvr>
  <p:transition spd="slow">
    <p:pull/>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4FC86FB-7C1C-4100-8A17-32AA5EEF69D9}" type="datetimeFigureOut">
              <a:rPr lang="fr-FR">
                <a:solidFill>
                  <a:prstClr val="black">
                    <a:tint val="75000"/>
                  </a:prstClr>
                </a:solidFill>
              </a:rPr>
              <a:pPr>
                <a:defRPr/>
              </a:pPr>
              <a:t>25/02/2016</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2A45CF10-6B8A-49C8-9716-BDA89535CC3C}"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946422786"/>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Espace réservé de la date 3"/>
          <p:cNvSpPr>
            <a:spLocks noGrp="1"/>
          </p:cNvSpPr>
          <p:nvPr>
            <p:ph type="dt" sz="half" idx="10"/>
          </p:nvPr>
        </p:nvSpPr>
        <p:spPr/>
        <p:txBody>
          <a:bodyPr/>
          <a:lstStyle>
            <a:lvl1pPr>
              <a:defRPr/>
            </a:lvl1pPr>
          </a:lstStyle>
          <a:p>
            <a:pPr>
              <a:defRPr/>
            </a:pPr>
            <a:fld id="{E2201C7F-6561-4453-A8AC-B83F21524A21}"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32D391F-F6D6-423F-BDCC-AC77C34BBED1}"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462990648"/>
      </p:ext>
    </p:extLst>
  </p:cSld>
  <p:clrMapOvr>
    <a:masterClrMapping/>
  </p:clrMapOvr>
  <p:transition spd="slow">
    <p:pull/>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Espace réservé de la date 3"/>
          <p:cNvSpPr>
            <a:spLocks noGrp="1"/>
          </p:cNvSpPr>
          <p:nvPr>
            <p:ph type="dt" sz="half" idx="10"/>
          </p:nvPr>
        </p:nvSpPr>
        <p:spPr/>
        <p:txBody>
          <a:bodyPr/>
          <a:lstStyle>
            <a:lvl1pPr>
              <a:defRPr/>
            </a:lvl1pPr>
          </a:lstStyle>
          <a:p>
            <a:pPr>
              <a:defRPr/>
            </a:pPr>
            <a:fld id="{12C921A8-4DAA-440A-BBCA-BA3DD8BD20AE}"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C5C8905-5555-43B4-848B-802BB70F617C}"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620647546"/>
      </p:ext>
    </p:extLst>
  </p:cSld>
  <p:clrMapOvr>
    <a:masterClrMapping/>
  </p:clrMapOvr>
  <p:transition spd="slow">
    <p:pull/>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Espace réservé de la date 3"/>
          <p:cNvSpPr>
            <a:spLocks noGrp="1"/>
          </p:cNvSpPr>
          <p:nvPr>
            <p:ph type="dt" sz="half" idx="10"/>
          </p:nvPr>
        </p:nvSpPr>
        <p:spPr/>
        <p:txBody>
          <a:bodyPr/>
          <a:lstStyle>
            <a:lvl1pPr>
              <a:defRPr/>
            </a:lvl1pPr>
          </a:lstStyle>
          <a:p>
            <a:pPr>
              <a:defRPr/>
            </a:pPr>
            <a:fld id="{0833BDF0-CD81-424D-93F4-8A6BAEA98627}"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33EF5D2-73CA-4024-B9C1-F6442240A2C3}"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687111708"/>
      </p:ext>
    </p:extLst>
  </p:cSld>
  <p:clrMapOvr>
    <a:masterClrMapping/>
  </p:clrMapOvr>
  <p:transition spd="slow">
    <p:pull/>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texte vertical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B9AAFE34-5AE0-4811-A091-9CE5828D5758}"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791EE4C-0531-49BF-8F2A-63A53B2D47C4}"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4245467689"/>
      </p:ext>
    </p:extLst>
  </p:cSld>
  <p:clrMapOvr>
    <a:masterClrMapping/>
  </p:clrMapOvr>
  <p:transition spd="slow">
    <p:pull/>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e la date 3"/>
          <p:cNvSpPr>
            <a:spLocks noGrp="1"/>
          </p:cNvSpPr>
          <p:nvPr>
            <p:ph type="dt" sz="half" idx="10"/>
          </p:nvPr>
        </p:nvSpPr>
        <p:spPr/>
        <p:txBody>
          <a:bodyPr/>
          <a:lstStyle>
            <a:lvl1pPr>
              <a:defRPr/>
            </a:lvl1pPr>
          </a:lstStyle>
          <a:p>
            <a:pPr>
              <a:defRPr/>
            </a:pPr>
            <a:fld id="{7612AAF9-4420-490F-B6CE-21FBC865AC61}"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960BD7BD-7701-42E9-99FE-1C4FAFD2D795}"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974253692"/>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Espace réservé de la date 3"/>
          <p:cNvSpPr>
            <a:spLocks noGrp="1"/>
          </p:cNvSpPr>
          <p:nvPr>
            <p:ph type="dt" sz="half" idx="10"/>
          </p:nvPr>
        </p:nvSpPr>
        <p:spPr/>
        <p:txBody>
          <a:bodyPr/>
          <a:lstStyle>
            <a:lvl1pPr>
              <a:defRPr/>
            </a:lvl1pPr>
          </a:lstStyle>
          <a:p>
            <a:pPr>
              <a:defRPr/>
            </a:pPr>
            <a:fld id="{C97FFAD3-B3E0-4570-B8A3-FDEAE2C7BA6C}"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BDD6DE2F-2092-4C1A-83CC-79929D26B650}"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75820554"/>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tr-TR" smtClean="0"/>
              <a:t>Asıl başlık stili için tıklatın</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7" name="Espace réservé de la date 3"/>
          <p:cNvSpPr>
            <a:spLocks noGrp="1"/>
          </p:cNvSpPr>
          <p:nvPr>
            <p:ph type="dt" sz="half" idx="10"/>
          </p:nvPr>
        </p:nvSpPr>
        <p:spPr/>
        <p:txBody>
          <a:bodyPr/>
          <a:lstStyle>
            <a:lvl1pPr>
              <a:defRPr/>
            </a:lvl1pPr>
          </a:lstStyle>
          <a:p>
            <a:pPr>
              <a:defRPr/>
            </a:pPr>
            <a:fld id="{A6F420CE-582A-4574-8FB1-598A13B4AD13}" type="datetimeFigureOut">
              <a:rPr lang="fr-FR">
                <a:solidFill>
                  <a:prstClr val="black">
                    <a:tint val="75000"/>
                  </a:prstClr>
                </a:solidFill>
              </a:rPr>
              <a:pPr>
                <a:defRPr/>
              </a:pPr>
              <a:t>25/02/2016</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49C61A6D-1D91-48F6-90D4-6BCDEBC743A8}"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988861222"/>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tr-TR" smtClean="0"/>
              <a:t>Asıl başlık stili için tıklatın</a:t>
            </a:r>
            <a:endParaRPr lang="fr-FR"/>
          </a:p>
        </p:txBody>
      </p:sp>
      <p:sp>
        <p:nvSpPr>
          <p:cNvPr id="3" name="Espace réservé de la date 3"/>
          <p:cNvSpPr>
            <a:spLocks noGrp="1"/>
          </p:cNvSpPr>
          <p:nvPr>
            <p:ph type="dt" sz="half" idx="10"/>
          </p:nvPr>
        </p:nvSpPr>
        <p:spPr/>
        <p:txBody>
          <a:bodyPr/>
          <a:lstStyle>
            <a:lvl1pPr>
              <a:defRPr/>
            </a:lvl1pPr>
          </a:lstStyle>
          <a:p>
            <a:pPr>
              <a:defRPr/>
            </a:pPr>
            <a:fld id="{6235C7AE-8E3A-47BA-B789-6C4F63375ED8}" type="datetimeFigureOut">
              <a:rPr lang="fr-FR">
                <a:solidFill>
                  <a:prstClr val="black">
                    <a:tint val="75000"/>
                  </a:prstClr>
                </a:solidFill>
              </a:rPr>
              <a:pPr>
                <a:defRPr/>
              </a:pPr>
              <a:t>25/02/2016</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ED563896-9679-45AF-9617-C2C5E6302052}"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727084662"/>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4FC86FB-7C1C-4100-8A17-32AA5EEF69D9}" type="datetimeFigureOut">
              <a:rPr lang="fr-FR">
                <a:solidFill>
                  <a:prstClr val="black">
                    <a:tint val="75000"/>
                  </a:prstClr>
                </a:solidFill>
              </a:rPr>
              <a:pPr>
                <a:defRPr/>
              </a:pPr>
              <a:t>25/02/2016</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2A45CF10-6B8A-49C8-9716-BDA89535CC3C}"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817379586"/>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Espace réservé de la date 3"/>
          <p:cNvSpPr>
            <a:spLocks noGrp="1"/>
          </p:cNvSpPr>
          <p:nvPr>
            <p:ph type="dt" sz="half" idx="10"/>
          </p:nvPr>
        </p:nvSpPr>
        <p:spPr/>
        <p:txBody>
          <a:bodyPr/>
          <a:lstStyle>
            <a:lvl1pPr>
              <a:defRPr/>
            </a:lvl1pPr>
          </a:lstStyle>
          <a:p>
            <a:pPr>
              <a:defRPr/>
            </a:pPr>
            <a:fld id="{12C921A8-4DAA-440A-BBCA-BA3DD8BD20AE}"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EC5C8905-5555-43B4-848B-802BB70F617C}"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792671738"/>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Espace réservé de la date 3"/>
          <p:cNvSpPr>
            <a:spLocks noGrp="1"/>
          </p:cNvSpPr>
          <p:nvPr>
            <p:ph type="dt" sz="half" idx="10"/>
          </p:nvPr>
        </p:nvSpPr>
        <p:spPr/>
        <p:txBody>
          <a:bodyPr/>
          <a:lstStyle>
            <a:lvl1pPr>
              <a:defRPr/>
            </a:lvl1pPr>
          </a:lstStyle>
          <a:p>
            <a:pPr>
              <a:defRPr/>
            </a:pPr>
            <a:fld id="{0833BDF0-CD81-424D-93F4-8A6BAEA98627}" type="datetimeFigureOut">
              <a:rPr lang="fr-FR">
                <a:solidFill>
                  <a:prstClr val="black">
                    <a:tint val="75000"/>
                  </a:prstClr>
                </a:solidFill>
              </a:rPr>
              <a:pPr>
                <a:defRPr/>
              </a:pPr>
              <a:t>25/02/2016</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133EF5D2-73CA-4024-B9C1-F6442240A2C3}"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292576869"/>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FA113E2-0FEF-4906-BD79-E337702B0DFE}"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D019AF-0ECC-4FF8-A168-BB1B63E013C4}"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888461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ll/>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FA113E2-0FEF-4906-BD79-E337702B0DFE}"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D019AF-0ECC-4FF8-A168-BB1B63E013C4}"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7194287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pull/>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FA113E2-0FEF-4906-BD79-E337702B0DFE}" type="datetimeFigureOut">
              <a:rPr lang="fr-FR">
                <a:solidFill>
                  <a:prstClr val="black">
                    <a:tint val="75000"/>
                  </a:prstClr>
                </a:solidFill>
              </a:rPr>
              <a:pPr>
                <a:defRPr/>
              </a:pPr>
              <a:t>25/02/2016</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AD019AF-0ECC-4FF8-A168-BB1B63E013C4}"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9069783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pull/>
  </p:transition>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3 Başlık"/>
          <p:cNvSpPr txBox="1">
            <a:spLocks/>
          </p:cNvSpPr>
          <p:nvPr/>
        </p:nvSpPr>
        <p:spPr>
          <a:xfrm>
            <a:off x="1429707" y="692696"/>
            <a:ext cx="7380421" cy="2088232"/>
          </a:xfrm>
          <a:prstGeom prst="rect">
            <a:avLst/>
          </a:prstGeom>
        </p:spPr>
        <p:txBody>
          <a:bodyPr vert="horz" rtlCol="0"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Arial" charset="0"/>
              </a:defRPr>
            </a:lvl2pPr>
            <a:lvl3pPr algn="l" rtl="0" eaLnBrk="0" fontAlgn="base" hangingPunct="0">
              <a:spcBef>
                <a:spcPct val="0"/>
              </a:spcBef>
              <a:spcAft>
                <a:spcPct val="0"/>
              </a:spcAft>
              <a:defRPr sz="4100" b="1">
                <a:solidFill>
                  <a:schemeClr val="tx2"/>
                </a:solidFill>
                <a:latin typeface="Arial" charset="0"/>
              </a:defRPr>
            </a:lvl3pPr>
            <a:lvl4pPr algn="l" rtl="0" eaLnBrk="0" fontAlgn="base" hangingPunct="0">
              <a:spcBef>
                <a:spcPct val="0"/>
              </a:spcBef>
              <a:spcAft>
                <a:spcPct val="0"/>
              </a:spcAft>
              <a:defRPr sz="4100" b="1">
                <a:solidFill>
                  <a:schemeClr val="tx2"/>
                </a:solidFill>
                <a:latin typeface="Arial" charset="0"/>
              </a:defRPr>
            </a:lvl4pPr>
            <a:lvl5pPr algn="l" rtl="0" eaLnBrk="0" fontAlgn="base" hangingPunct="0">
              <a:spcBef>
                <a:spcPct val="0"/>
              </a:spcBef>
              <a:spcAft>
                <a:spcPct val="0"/>
              </a:spcAft>
              <a:defRPr sz="4100" b="1">
                <a:solidFill>
                  <a:schemeClr val="tx2"/>
                </a:solidFill>
                <a:latin typeface="Arial" charset="0"/>
              </a:defRPr>
            </a:lvl5pPr>
            <a:lvl6pPr marL="457200" algn="l" rtl="0" fontAlgn="base">
              <a:spcBef>
                <a:spcPct val="0"/>
              </a:spcBef>
              <a:spcAft>
                <a:spcPct val="0"/>
              </a:spcAft>
              <a:defRPr sz="4100" b="1">
                <a:solidFill>
                  <a:schemeClr val="tx2"/>
                </a:solidFill>
                <a:latin typeface="Arial" charset="0"/>
              </a:defRPr>
            </a:lvl6pPr>
            <a:lvl7pPr marL="914400" algn="l" rtl="0" fontAlgn="base">
              <a:spcBef>
                <a:spcPct val="0"/>
              </a:spcBef>
              <a:spcAft>
                <a:spcPct val="0"/>
              </a:spcAft>
              <a:defRPr sz="4100" b="1">
                <a:solidFill>
                  <a:schemeClr val="tx2"/>
                </a:solidFill>
                <a:latin typeface="Arial" charset="0"/>
              </a:defRPr>
            </a:lvl7pPr>
            <a:lvl8pPr marL="1371600" algn="l" rtl="0" fontAlgn="base">
              <a:spcBef>
                <a:spcPct val="0"/>
              </a:spcBef>
              <a:spcAft>
                <a:spcPct val="0"/>
              </a:spcAft>
              <a:defRPr sz="4100" b="1">
                <a:solidFill>
                  <a:schemeClr val="tx2"/>
                </a:solidFill>
                <a:latin typeface="Arial" charset="0"/>
              </a:defRPr>
            </a:lvl8pPr>
            <a:lvl9pPr marL="1828800" algn="l" rtl="0" fontAlgn="base">
              <a:spcBef>
                <a:spcPct val="0"/>
              </a:spcBef>
              <a:spcAft>
                <a:spcPct val="0"/>
              </a:spcAft>
              <a:defRPr sz="4100" b="1">
                <a:solidFill>
                  <a:schemeClr val="tx2"/>
                </a:solidFill>
                <a:latin typeface="Arial" charset="0"/>
              </a:defRPr>
            </a:lvl9pPr>
            <a:extLst/>
          </a:lstStyle>
          <a:p>
            <a:pPr algn="ctr" eaLnBrk="1" fontAlgn="auto" hangingPunct="1">
              <a:spcBef>
                <a:spcPts val="0"/>
              </a:spcBef>
              <a:spcAft>
                <a:spcPts val="0"/>
              </a:spcAft>
              <a:defRPr/>
            </a:pPr>
            <a:r>
              <a:rPr lang="tr-TR" sz="2400" dirty="0" smtClean="0">
                <a:solidFill>
                  <a:srgbClr val="002060"/>
                </a:solidFill>
                <a:effectLst/>
                <a:latin typeface="Arial Black" pitchFamily="34" charset="0"/>
                <a:cs typeface="Times New Roman" pitchFamily="18" charset="0"/>
              </a:rPr>
              <a:t>T.C.</a:t>
            </a:r>
            <a:br>
              <a:rPr lang="tr-TR" sz="2400" dirty="0" smtClean="0">
                <a:solidFill>
                  <a:srgbClr val="002060"/>
                </a:solidFill>
                <a:effectLst/>
                <a:latin typeface="Arial Black" pitchFamily="34" charset="0"/>
                <a:cs typeface="Times New Roman" pitchFamily="18" charset="0"/>
              </a:rPr>
            </a:br>
            <a:r>
              <a:rPr lang="tr-TR" sz="2400" dirty="0" smtClean="0">
                <a:solidFill>
                  <a:srgbClr val="002060"/>
                </a:solidFill>
                <a:effectLst/>
                <a:latin typeface="Arial Black" pitchFamily="34" charset="0"/>
                <a:cs typeface="Times New Roman" pitchFamily="18" charset="0"/>
              </a:rPr>
              <a:t>SAĞLIK BAKANLIĞI</a:t>
            </a:r>
            <a:br>
              <a:rPr lang="tr-TR" sz="2400" dirty="0" smtClean="0">
                <a:solidFill>
                  <a:srgbClr val="002060"/>
                </a:solidFill>
                <a:effectLst/>
                <a:latin typeface="Arial Black" pitchFamily="34" charset="0"/>
                <a:cs typeface="Times New Roman" pitchFamily="18" charset="0"/>
              </a:rPr>
            </a:br>
            <a:r>
              <a:rPr lang="tr-TR" sz="2400" dirty="0" smtClean="0">
                <a:solidFill>
                  <a:srgbClr val="002060"/>
                </a:solidFill>
                <a:effectLst/>
                <a:latin typeface="Arial Black" pitchFamily="34" charset="0"/>
                <a:cs typeface="Times New Roman" pitchFamily="18" charset="0"/>
              </a:rPr>
              <a:t>TÜRKİYE KAMU HASTANELERİ KURUMU</a:t>
            </a:r>
          </a:p>
          <a:p>
            <a:pPr algn="ctr" eaLnBrk="1" fontAlgn="auto" hangingPunct="1">
              <a:spcBef>
                <a:spcPts val="0"/>
              </a:spcBef>
              <a:spcAft>
                <a:spcPts val="0"/>
              </a:spcAft>
              <a:defRPr/>
            </a:pPr>
            <a:r>
              <a:rPr lang="tr-TR" sz="2400" dirty="0" smtClean="0">
                <a:solidFill>
                  <a:srgbClr val="002060"/>
                </a:solidFill>
                <a:effectLst/>
                <a:latin typeface="Arial Black" pitchFamily="34" charset="0"/>
                <a:cs typeface="Times New Roman" pitchFamily="18" charset="0"/>
              </a:rPr>
              <a:t> Mali Hizmetler Kurum Başkan Yardımcılığı</a:t>
            </a:r>
          </a:p>
          <a:p>
            <a:pPr algn="ctr" eaLnBrk="1" fontAlgn="auto" hangingPunct="1">
              <a:spcBef>
                <a:spcPts val="0"/>
              </a:spcBef>
              <a:spcAft>
                <a:spcPts val="0"/>
              </a:spcAft>
              <a:defRPr/>
            </a:pPr>
            <a:r>
              <a:rPr lang="tr-TR" sz="2400" dirty="0" smtClean="0">
                <a:solidFill>
                  <a:srgbClr val="002060"/>
                </a:solidFill>
                <a:effectLst/>
                <a:latin typeface="Arial Black" pitchFamily="34" charset="0"/>
                <a:cs typeface="Times New Roman" pitchFamily="18" charset="0"/>
              </a:rPr>
              <a:t>Tedarik Yöntemleri Daire Başkanlığı</a:t>
            </a:r>
          </a:p>
          <a:p>
            <a:pPr algn="ctr" eaLnBrk="1" fontAlgn="auto" hangingPunct="1">
              <a:spcAft>
                <a:spcPts val="0"/>
              </a:spcAft>
              <a:defRPr/>
            </a:pPr>
            <a:endParaRPr lang="tr-TR" sz="2400" dirty="0">
              <a:solidFill>
                <a:srgbClr val="F79646">
                  <a:lumMod val="75000"/>
                </a:srgbClr>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6 Metin kutusu"/>
          <p:cNvSpPr txBox="1">
            <a:spLocks noChangeArrowheads="1"/>
          </p:cNvSpPr>
          <p:nvPr/>
        </p:nvSpPr>
        <p:spPr bwMode="auto">
          <a:xfrm>
            <a:off x="3743401" y="5869011"/>
            <a:ext cx="5400599" cy="878189"/>
          </a:xfrm>
          <a:prstGeom prst="rect">
            <a:avLst/>
          </a:prstGeom>
          <a:noFill/>
          <a:ln w="9525">
            <a:noFill/>
            <a:miter lim="800000"/>
            <a:headEnd/>
            <a:tailEnd/>
          </a:ln>
        </p:spPr>
        <p:txBody>
          <a:bodyPr wrap="square" anchor="ctr">
            <a:spAutoFit/>
          </a:bodyPr>
          <a:lstStyle/>
          <a:p>
            <a:pPr algn="ctr" fontAlgn="base">
              <a:lnSpc>
                <a:spcPct val="80000"/>
              </a:lnSpc>
              <a:spcBef>
                <a:spcPts val="1200"/>
              </a:spcBef>
              <a:spcAft>
                <a:spcPct val="0"/>
              </a:spcAft>
            </a:pPr>
            <a:endParaRPr lang="tr-TR" b="1" dirty="0" smtClean="0">
              <a:solidFill>
                <a:prstClr val="black"/>
              </a:solidFill>
              <a:latin typeface="Bookman Old Style" pitchFamily="18" charset="0"/>
            </a:endParaRPr>
          </a:p>
          <a:p>
            <a:pPr algn="ctr" fontAlgn="base">
              <a:lnSpc>
                <a:spcPts val="2160"/>
              </a:lnSpc>
              <a:spcBef>
                <a:spcPct val="0"/>
              </a:spcBef>
              <a:spcAft>
                <a:spcPct val="0"/>
              </a:spcAft>
            </a:pPr>
            <a:r>
              <a:rPr lang="tr-TR" sz="1400" b="1" i="1" dirty="0" smtClean="0">
                <a:solidFill>
                  <a:prstClr val="black"/>
                </a:solidFill>
                <a:latin typeface="Bookman Old Style" pitchFamily="18" charset="0"/>
              </a:rPr>
              <a:t>Kamil ÖNAL</a:t>
            </a:r>
          </a:p>
          <a:p>
            <a:pPr algn="ctr" fontAlgn="base">
              <a:lnSpc>
                <a:spcPts val="2160"/>
              </a:lnSpc>
              <a:spcBef>
                <a:spcPct val="0"/>
              </a:spcBef>
              <a:spcAft>
                <a:spcPct val="0"/>
              </a:spcAft>
            </a:pPr>
            <a:r>
              <a:rPr lang="tr-TR" sz="1400" i="1" dirty="0" smtClean="0">
                <a:solidFill>
                  <a:prstClr val="black"/>
                </a:solidFill>
                <a:latin typeface="Bookman Old Style" pitchFamily="18" charset="0"/>
              </a:rPr>
              <a:t>Yasaklama İşlemleri Birimi</a:t>
            </a:r>
            <a:endParaRPr lang="tr-TR" b="1" i="1" dirty="0">
              <a:solidFill>
                <a:prstClr val="black"/>
              </a:solidFill>
              <a:latin typeface="Bookman Old Style" pitchFamily="18" charset="0"/>
            </a:endParaRPr>
          </a:p>
        </p:txBody>
      </p:sp>
      <p:sp>
        <p:nvSpPr>
          <p:cNvPr id="5" name="Metin kutusu 4"/>
          <p:cNvSpPr txBox="1"/>
          <p:nvPr/>
        </p:nvSpPr>
        <p:spPr>
          <a:xfrm>
            <a:off x="2084729" y="3933056"/>
            <a:ext cx="6070376" cy="1446550"/>
          </a:xfrm>
          <a:prstGeom prst="rect">
            <a:avLst/>
          </a:prstGeom>
          <a:noFill/>
        </p:spPr>
        <p:txBody>
          <a:bodyPr wrap="square" rtlCol="0">
            <a:spAutoFit/>
          </a:bodyPr>
          <a:lstStyle/>
          <a:p>
            <a:pPr algn="ctr" fontAlgn="base">
              <a:spcBef>
                <a:spcPct val="0"/>
              </a:spcBef>
              <a:spcAft>
                <a:spcPct val="0"/>
              </a:spcAft>
            </a:pPr>
            <a:r>
              <a:rPr lang="tr-TR" sz="2400" b="1" dirty="0" smtClean="0">
                <a:solidFill>
                  <a:srgbClr val="F79646">
                    <a:lumMod val="75000"/>
                  </a:srgbClr>
                </a:solidFill>
                <a:latin typeface="Arial Black" pitchFamily="34" charset="0"/>
                <a:cs typeface="Times New Roman" pitchFamily="18" charset="0"/>
              </a:rPr>
              <a:t>İHALELERE KATILMAKTAN YASAKLAMA</a:t>
            </a:r>
          </a:p>
          <a:p>
            <a:pPr algn="ctr" fontAlgn="base">
              <a:spcBef>
                <a:spcPct val="0"/>
              </a:spcBef>
              <a:spcAft>
                <a:spcPct val="0"/>
              </a:spcAft>
            </a:pPr>
            <a:endParaRPr lang="tr-TR" sz="2400" b="1" dirty="0" smtClean="0">
              <a:solidFill>
                <a:srgbClr val="F79646">
                  <a:lumMod val="75000"/>
                </a:srgbClr>
              </a:solidFill>
              <a:latin typeface="Arial Black" pitchFamily="34" charset="0"/>
              <a:cs typeface="Times New Roman" pitchFamily="18" charset="0"/>
            </a:endParaRPr>
          </a:p>
          <a:p>
            <a:pPr algn="ctr" fontAlgn="base">
              <a:spcBef>
                <a:spcPct val="0"/>
              </a:spcBef>
              <a:spcAft>
                <a:spcPct val="0"/>
              </a:spcAft>
            </a:pPr>
            <a:r>
              <a:rPr lang="tr-TR" sz="1600" b="1" dirty="0" smtClean="0">
                <a:solidFill>
                  <a:srgbClr val="F79646">
                    <a:lumMod val="75000"/>
                  </a:srgbClr>
                </a:solidFill>
                <a:latin typeface="Arial Black" pitchFamily="34" charset="0"/>
                <a:cs typeface="Times New Roman" pitchFamily="18" charset="0"/>
              </a:rPr>
              <a:t>Antalya -  Şubat/Mart 2016</a:t>
            </a:r>
            <a:endParaRPr lang="tr-TR" sz="1600" b="1" dirty="0">
              <a:solidFill>
                <a:srgbClr val="F79646">
                  <a:lumMod val="75000"/>
                </a:srgbClr>
              </a:solidFill>
              <a:latin typeface="Arial Black" pitchFamily="34" charset="0"/>
              <a:cs typeface="Times New Roman" pitchFamily="18" charset="0"/>
            </a:endParaRPr>
          </a:p>
        </p:txBody>
      </p:sp>
    </p:spTree>
    <p:extLst>
      <p:ext uri="{BB962C8B-B14F-4D97-AF65-F5344CB8AC3E}">
        <p14:creationId xmlns:p14="http://schemas.microsoft.com/office/powerpoint/2010/main" val="1469617441"/>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4735 sayılı Kanunun 27 </a:t>
            </a:r>
            <a:r>
              <a:rPr lang="tr-TR" sz="2200" dirty="0" err="1">
                <a:solidFill>
                  <a:prstClr val="black"/>
                </a:solidFill>
                <a:latin typeface="Times New Roman" pitchFamily="18" charset="0"/>
                <a:cs typeface="Times New Roman" pitchFamily="18" charset="0"/>
              </a:rPr>
              <a:t>nci</a:t>
            </a:r>
            <a:r>
              <a:rPr lang="tr-TR" sz="2200" dirty="0">
                <a:solidFill>
                  <a:prstClr val="black"/>
                </a:solidFill>
                <a:latin typeface="Times New Roman" pitchFamily="18" charset="0"/>
                <a:cs typeface="Times New Roman" pitchFamily="18" charset="0"/>
              </a:rPr>
              <a:t> maddesinde, </a:t>
            </a:r>
            <a:r>
              <a:rPr lang="tr-TR" sz="2200" b="1" dirty="0">
                <a:solidFill>
                  <a:prstClr val="black"/>
                </a:solidFill>
                <a:latin typeface="Times New Roman" pitchFamily="18" charset="0"/>
                <a:cs typeface="Times New Roman" pitchFamily="18" charset="0"/>
              </a:rPr>
              <a:t>iş tamamlandıktan ve kabul işlemi yapıldıktan sonra tespit edilmiş olsa dahi, </a:t>
            </a:r>
            <a:r>
              <a:rPr lang="tr-TR" sz="2200" dirty="0">
                <a:solidFill>
                  <a:prstClr val="black"/>
                </a:solidFill>
                <a:latin typeface="Times New Roman" pitchFamily="18" charset="0"/>
                <a:cs typeface="Times New Roman" pitchFamily="18" charset="0"/>
              </a:rPr>
              <a:t>sözleşmenin uygulanması sırasında 25 inci maddede belirtilen yasak fiil veya davranışlarda bulunanlar hakkında</a:t>
            </a:r>
            <a:r>
              <a:rPr lang="tr-TR" sz="2200" dirty="0" smtClean="0">
                <a:solidFill>
                  <a:prstClr val="black"/>
                </a:solidFill>
                <a:latin typeface="Times New Roman" pitchFamily="18" charset="0"/>
                <a:cs typeface="Times New Roman" pitchFamily="18" charset="0"/>
              </a:rPr>
              <a:t>,</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4735 sayılı Kanunun 29 uncu maddesinde, madde hükmünde belirtilen hususların </a:t>
            </a:r>
            <a:r>
              <a:rPr lang="tr-TR" sz="1600" i="1" dirty="0">
                <a:solidFill>
                  <a:prstClr val="black"/>
                </a:solidFill>
                <a:latin typeface="Times New Roman" pitchFamily="18" charset="0"/>
                <a:cs typeface="Times New Roman" pitchFamily="18" charset="0"/>
              </a:rPr>
              <a:t>(Bilgi ve belgeleri açıklama yasağı) </a:t>
            </a:r>
            <a:r>
              <a:rPr lang="tr-TR" sz="2200" dirty="0" smtClean="0">
                <a:solidFill>
                  <a:prstClr val="black"/>
                </a:solidFill>
                <a:latin typeface="Times New Roman" pitchFamily="18" charset="0"/>
                <a:cs typeface="Times New Roman" pitchFamily="18" charset="0"/>
              </a:rPr>
              <a:t>aksine </a:t>
            </a:r>
            <a:r>
              <a:rPr lang="tr-TR" sz="2200" dirty="0">
                <a:solidFill>
                  <a:prstClr val="black"/>
                </a:solidFill>
                <a:latin typeface="Times New Roman" pitchFamily="18" charset="0"/>
                <a:cs typeface="Times New Roman" pitchFamily="18" charset="0"/>
              </a:rPr>
              <a:t>hareket edenler hakkında,</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A.2. Sözleşme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2174065495"/>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fontAlgn="auto">
              <a:lnSpc>
                <a:spcPts val="3300"/>
              </a:lnSpc>
              <a:spcBef>
                <a:spcPts val="0"/>
              </a:spcBef>
              <a:spcAft>
                <a:spcPts val="0"/>
              </a:spcAft>
              <a:buSzPct val="95000"/>
              <a:buNone/>
            </a:pPr>
            <a:r>
              <a:rPr lang="tr-TR" sz="2200" dirty="0">
                <a:solidFill>
                  <a:prstClr val="black"/>
                </a:solidFill>
                <a:latin typeface="Times New Roman" pitchFamily="18" charset="0"/>
                <a:cs typeface="Times New Roman" pitchFamily="18" charset="0"/>
              </a:rPr>
              <a:t>4735 sayılı Kanunun;</a:t>
            </a:r>
          </a:p>
          <a:p>
            <a:pPr marL="355600" lvl="0" indent="-355600" algn="just" fontAlgn="auto">
              <a:lnSpc>
                <a:spcPts val="3300"/>
              </a:lnSpc>
              <a:spcBef>
                <a:spcPts val="10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30 uncu maddesinde </a:t>
            </a:r>
            <a:r>
              <a:rPr lang="tr-TR" sz="2200" b="1" dirty="0">
                <a:solidFill>
                  <a:prstClr val="black"/>
                </a:solidFill>
                <a:latin typeface="Times New Roman" pitchFamily="18" charset="0"/>
                <a:cs typeface="Times New Roman" pitchFamily="18" charset="0"/>
              </a:rPr>
              <a:t>Yapım İşlerinde Yüklenicilerin ve Alt Yüklenicilerin</a:t>
            </a:r>
            <a:r>
              <a:rPr lang="tr-TR" sz="2200" dirty="0">
                <a:solidFill>
                  <a:prstClr val="black"/>
                </a:solidFill>
                <a:latin typeface="Times New Roman" pitchFamily="18" charset="0"/>
                <a:cs typeface="Times New Roman" pitchFamily="18" charset="0"/>
              </a:rPr>
              <a:t>, </a:t>
            </a:r>
          </a:p>
          <a:p>
            <a:pPr marL="355600" lvl="0" indent="-355600" algn="just" fontAlgn="auto">
              <a:lnSpc>
                <a:spcPts val="3300"/>
              </a:lnSpc>
              <a:spcBef>
                <a:spcPts val="10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32 </a:t>
            </a:r>
            <a:r>
              <a:rPr lang="tr-TR" sz="2200" dirty="0" err="1">
                <a:solidFill>
                  <a:prstClr val="black"/>
                </a:solidFill>
                <a:latin typeface="Times New Roman" pitchFamily="18" charset="0"/>
                <a:cs typeface="Times New Roman" pitchFamily="18" charset="0"/>
              </a:rPr>
              <a:t>nci</a:t>
            </a:r>
            <a:r>
              <a:rPr lang="tr-TR" sz="2200" dirty="0">
                <a:solidFill>
                  <a:prstClr val="black"/>
                </a:solidFill>
                <a:latin typeface="Times New Roman" pitchFamily="18" charset="0"/>
                <a:cs typeface="Times New Roman" pitchFamily="18" charset="0"/>
              </a:rPr>
              <a:t> maddesinde </a:t>
            </a:r>
            <a:r>
              <a:rPr lang="tr-TR" sz="2200" b="1" dirty="0">
                <a:solidFill>
                  <a:prstClr val="black"/>
                </a:solidFill>
                <a:latin typeface="Times New Roman" pitchFamily="18" charset="0"/>
                <a:cs typeface="Times New Roman" pitchFamily="18" charset="0"/>
              </a:rPr>
              <a:t>Danışmanlık Hizmet Sunucularının</a:t>
            </a:r>
            <a:r>
              <a:rPr lang="tr-TR" sz="2200" dirty="0">
                <a:solidFill>
                  <a:prstClr val="black"/>
                </a:solidFill>
                <a:latin typeface="Times New Roman" pitchFamily="18" charset="0"/>
                <a:cs typeface="Times New Roman" pitchFamily="18" charset="0"/>
              </a:rPr>
              <a:t>,</a:t>
            </a:r>
          </a:p>
          <a:p>
            <a:pPr marL="355600" lvl="0" indent="-355600" algn="just" fontAlgn="auto">
              <a:lnSpc>
                <a:spcPts val="3300"/>
              </a:lnSpc>
              <a:spcBef>
                <a:spcPts val="10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33 üncü maddesinde </a:t>
            </a:r>
            <a:r>
              <a:rPr lang="tr-TR" sz="2200" b="1" dirty="0">
                <a:solidFill>
                  <a:prstClr val="black"/>
                </a:solidFill>
                <a:latin typeface="Times New Roman" pitchFamily="18" charset="0"/>
                <a:cs typeface="Times New Roman" pitchFamily="18" charset="0"/>
              </a:rPr>
              <a:t>Tedarikçilerin,</a:t>
            </a:r>
          </a:p>
          <a:p>
            <a:pPr marL="355600" lvl="0" indent="-355600" algn="just" fontAlgn="auto">
              <a:lnSpc>
                <a:spcPts val="3300"/>
              </a:lnSpc>
              <a:spcBef>
                <a:spcPts val="10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34 üncü maddesinde </a:t>
            </a:r>
            <a:r>
              <a:rPr lang="tr-TR" sz="2200" b="1" dirty="0">
                <a:solidFill>
                  <a:prstClr val="black"/>
                </a:solidFill>
                <a:latin typeface="Times New Roman" pitchFamily="18" charset="0"/>
                <a:cs typeface="Times New Roman" pitchFamily="18" charset="0"/>
              </a:rPr>
              <a:t>Hizmet Sunucularının</a:t>
            </a:r>
            <a:r>
              <a:rPr lang="tr-TR" sz="2200" dirty="0">
                <a:solidFill>
                  <a:prstClr val="black"/>
                </a:solidFill>
                <a:latin typeface="Times New Roman" pitchFamily="18" charset="0"/>
                <a:cs typeface="Times New Roman" pitchFamily="18" charset="0"/>
              </a:rPr>
              <a:t>,</a:t>
            </a:r>
          </a:p>
          <a:p>
            <a:pPr marL="0" lvl="0" indent="0" algn="just" fontAlgn="auto">
              <a:lnSpc>
                <a:spcPts val="3300"/>
              </a:lnSpc>
              <a:spcBef>
                <a:spcPts val="1000"/>
              </a:spcBef>
              <a:spcAft>
                <a:spcPts val="0"/>
              </a:spcAft>
              <a:buSzPct val="95000"/>
              <a:buNone/>
            </a:pPr>
            <a:r>
              <a:rPr lang="tr-TR" sz="2200" dirty="0">
                <a:solidFill>
                  <a:prstClr val="black"/>
                </a:solidFill>
                <a:latin typeface="Times New Roman" pitchFamily="18" charset="0"/>
                <a:cs typeface="Times New Roman" pitchFamily="18" charset="0"/>
              </a:rPr>
              <a:t>Sorumluluklarından bahsedilerek aksine hareket edenler hakkında, ihalelere katılmaktan yasaklama kararı verileceği belirtilmektedir. </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A.2. Sözleşme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1654819673"/>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fontAlgn="auto">
              <a:lnSpc>
                <a:spcPts val="3120"/>
              </a:lnSpc>
              <a:spcBef>
                <a:spcPts val="0"/>
              </a:spcBef>
              <a:spcAft>
                <a:spcPts val="0"/>
              </a:spcAft>
              <a:buSzPct val="95000"/>
              <a:buNone/>
            </a:pPr>
            <a:r>
              <a:rPr lang="tr-TR" sz="2200" u="sng" dirty="0">
                <a:solidFill>
                  <a:prstClr val="black"/>
                </a:solidFill>
                <a:latin typeface="Times New Roman" pitchFamily="18" charset="0"/>
                <a:ea typeface="Times New Roman"/>
                <a:cs typeface="Times New Roman" pitchFamily="18" charset="0"/>
              </a:rPr>
              <a:t>Sonuç olarak; </a:t>
            </a:r>
          </a:p>
          <a:p>
            <a:pPr marL="806450" lvl="0" indent="-442913" algn="just" fontAlgn="auto">
              <a:lnSpc>
                <a:spcPts val="3300"/>
              </a:lnSpc>
              <a:spcBef>
                <a:spcPts val="3000"/>
              </a:spcBef>
              <a:spcAft>
                <a:spcPts val="0"/>
              </a:spcAft>
              <a:buSzPct val="95000"/>
              <a:buFont typeface="Wingdings" pitchFamily="2" charset="2"/>
              <a:buChar char="v"/>
            </a:pPr>
            <a:r>
              <a:rPr lang="tr-TR" sz="2200" dirty="0">
                <a:solidFill>
                  <a:prstClr val="black"/>
                </a:solidFill>
                <a:latin typeface="Times New Roman" pitchFamily="18" charset="0"/>
                <a:ea typeface="Times New Roman"/>
                <a:cs typeface="Times New Roman" pitchFamily="18" charset="0"/>
              </a:rPr>
              <a:t>Sözleşmenin uygulanması sürecinde bahsedilen yasak fiil ve davranışlarda bulundukları tespit edilenler hakkında, </a:t>
            </a:r>
            <a:r>
              <a:rPr lang="tr-TR" sz="2200" b="1" dirty="0">
                <a:solidFill>
                  <a:prstClr val="black"/>
                </a:solidFill>
                <a:latin typeface="Times New Roman" pitchFamily="18" charset="0"/>
                <a:ea typeface="Times New Roman"/>
                <a:cs typeface="Times New Roman" pitchFamily="18" charset="0"/>
              </a:rPr>
              <a:t>bir yıldan az olmamak üzere iki yıla kadar,</a:t>
            </a:r>
            <a:r>
              <a:rPr lang="tr-TR" sz="2200" dirty="0">
                <a:solidFill>
                  <a:prstClr val="black"/>
                </a:solidFill>
                <a:latin typeface="Times New Roman" pitchFamily="18" charset="0"/>
                <a:ea typeface="Times New Roman"/>
                <a:cs typeface="Times New Roman" pitchFamily="18" charset="0"/>
              </a:rPr>
              <a:t> ihalelere katılmaktan yasaklama kararı verilir.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A.2. Sözleşme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3196710631"/>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lvl="0" indent="-355600" algn="just" fontAlgn="auto">
              <a:lnSpc>
                <a:spcPct val="150000"/>
              </a:lnSpc>
              <a:spcBef>
                <a:spcPts val="1200"/>
              </a:spcBef>
              <a:spcAft>
                <a:spcPts val="0"/>
              </a:spcAft>
              <a:buSzPct val="95000"/>
              <a:buFont typeface="Wingdings" pitchFamily="2" charset="2"/>
              <a:buChar char="Ø"/>
            </a:pPr>
            <a:r>
              <a:rPr lang="tr-TR" sz="2200" dirty="0">
                <a:solidFill>
                  <a:prstClr val="black"/>
                </a:solidFill>
                <a:latin typeface="Times New Roman" pitchFamily="18" charset="0"/>
                <a:ea typeface="Times New Roman"/>
                <a:cs typeface="Times New Roman" pitchFamily="18" charset="0"/>
              </a:rPr>
              <a:t>2886 sayılı Kanunun </a:t>
            </a:r>
            <a:r>
              <a:rPr lang="tr-TR" sz="2200" b="1" dirty="0">
                <a:solidFill>
                  <a:srgbClr val="FF0000"/>
                </a:solidFill>
                <a:latin typeface="Times New Roman" pitchFamily="18" charset="0"/>
                <a:ea typeface="Times New Roman"/>
                <a:cs typeface="Times New Roman" pitchFamily="18" charset="0"/>
              </a:rPr>
              <a:t>83 üncü maddesinde </a:t>
            </a:r>
            <a:r>
              <a:rPr lang="tr-TR" sz="2200" dirty="0">
                <a:solidFill>
                  <a:prstClr val="black"/>
                </a:solidFill>
                <a:latin typeface="Times New Roman" pitchFamily="18" charset="0"/>
                <a:ea typeface="Times New Roman"/>
                <a:cs typeface="Times New Roman" pitchFamily="18" charset="0"/>
              </a:rPr>
              <a:t>ihale işlemlerinin hazırlanması, yürütülmesi ve sonuçlandırılması sırasında </a:t>
            </a:r>
            <a:r>
              <a:rPr lang="tr-TR" sz="2200" b="1" dirty="0">
                <a:solidFill>
                  <a:prstClr val="black"/>
                </a:solidFill>
                <a:latin typeface="Times New Roman" pitchFamily="18" charset="0"/>
                <a:ea typeface="Times New Roman"/>
                <a:cs typeface="Times New Roman" pitchFamily="18" charset="0"/>
              </a:rPr>
              <a:t>yasak olan fiil ve davranışlar</a:t>
            </a:r>
            <a:r>
              <a:rPr lang="tr-TR" sz="2200" dirty="0">
                <a:solidFill>
                  <a:prstClr val="black"/>
                </a:solidFill>
                <a:latin typeface="Times New Roman" pitchFamily="18" charset="0"/>
                <a:ea typeface="Times New Roman"/>
                <a:cs typeface="Times New Roman" pitchFamily="18" charset="0"/>
              </a:rPr>
              <a:t> sıralanmıştır.</a:t>
            </a:r>
          </a:p>
          <a:p>
            <a:pPr marL="355600" lvl="0" indent="-355600" algn="just" fontAlgn="auto">
              <a:lnSpc>
                <a:spcPct val="150000"/>
              </a:lnSpc>
              <a:spcBef>
                <a:spcPts val="3600"/>
              </a:spcBef>
              <a:spcAft>
                <a:spcPts val="0"/>
              </a:spcAft>
              <a:buSzPct val="95000"/>
              <a:buFont typeface="Wingdings" pitchFamily="2" charset="2"/>
              <a:buChar char="Ø"/>
            </a:pPr>
            <a:r>
              <a:rPr lang="tr-TR" sz="2200" dirty="0">
                <a:solidFill>
                  <a:prstClr val="black"/>
                </a:solidFill>
                <a:latin typeface="Times New Roman" pitchFamily="18" charset="0"/>
                <a:ea typeface="Times New Roman"/>
                <a:cs typeface="Times New Roman" pitchFamily="18" charset="0"/>
              </a:rPr>
              <a:t>Anılan Kanunun 84 üncü maddesinin birinci fıkrasında ise bu yasak fiil ve davranışlarda bulunanlar hakkında </a:t>
            </a:r>
            <a:r>
              <a:rPr lang="tr-TR" sz="2200" b="1" dirty="0">
                <a:solidFill>
                  <a:srgbClr val="FF0000"/>
                </a:solidFill>
                <a:latin typeface="Times New Roman" pitchFamily="18" charset="0"/>
                <a:ea typeface="Times New Roman"/>
                <a:cs typeface="Times New Roman" pitchFamily="18" charset="0"/>
              </a:rPr>
              <a:t>bütün ihalelere </a:t>
            </a:r>
            <a:r>
              <a:rPr lang="tr-TR" sz="2200" dirty="0">
                <a:solidFill>
                  <a:prstClr val="black"/>
                </a:solidFill>
                <a:latin typeface="Times New Roman" pitchFamily="18" charset="0"/>
                <a:ea typeface="Times New Roman"/>
                <a:cs typeface="Times New Roman" pitchFamily="18" charset="0"/>
              </a:rPr>
              <a:t>katılmaktan yasaklama kararı verileceği öngörülmüştür.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A.3. 2886 Sayılı Kanunda Yer Alan Yasaklama </a:t>
            </a:r>
            <a:r>
              <a:rPr lang="tr-TR" sz="2400" b="1" kern="0" dirty="0">
                <a:solidFill>
                  <a:srgbClr val="FF0000"/>
                </a:solidFill>
                <a:latin typeface="Times New Roman" pitchFamily="18" charset="0"/>
                <a:cs typeface="Times New Roman" pitchFamily="18" charset="0"/>
              </a:rPr>
              <a:t>Hükümleri</a:t>
            </a:r>
          </a:p>
        </p:txBody>
      </p:sp>
    </p:spTree>
    <p:extLst>
      <p:ext uri="{BB962C8B-B14F-4D97-AF65-F5344CB8AC3E}">
        <p14:creationId xmlns:p14="http://schemas.microsoft.com/office/powerpoint/2010/main" val="12288893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772816"/>
            <a:ext cx="8229600" cy="5256584"/>
          </a:xfrm>
        </p:spPr>
        <p:txBody>
          <a:bodyPr rtlCol="0">
            <a:normAutofit fontScale="77500" lnSpcReduction="20000"/>
          </a:bodyPr>
          <a:lstStyle/>
          <a:p>
            <a:pPr marL="355600" lvl="0" indent="-355600" algn="just" fontAlgn="auto">
              <a:lnSpc>
                <a:spcPts val="3300"/>
              </a:lnSpc>
              <a:spcBef>
                <a:spcPts val="1200"/>
              </a:spcBef>
              <a:spcAft>
                <a:spcPts val="0"/>
              </a:spcAft>
              <a:buSzPct val="95000"/>
              <a:buFont typeface="Wingdings" pitchFamily="2" charset="2"/>
              <a:buChar char="Ø"/>
            </a:pPr>
            <a:r>
              <a:rPr lang="tr-TR" sz="2600" dirty="0" smtClean="0">
                <a:solidFill>
                  <a:prstClr val="black"/>
                </a:solidFill>
                <a:latin typeface="Times New Roman" pitchFamily="18" charset="0"/>
                <a:ea typeface="Times New Roman"/>
                <a:cs typeface="Times New Roman" pitchFamily="18" charset="0"/>
              </a:rPr>
              <a:t>Anılan </a:t>
            </a:r>
            <a:r>
              <a:rPr lang="tr-TR" sz="2600" dirty="0">
                <a:solidFill>
                  <a:prstClr val="black"/>
                </a:solidFill>
                <a:latin typeface="Times New Roman" pitchFamily="18" charset="0"/>
                <a:ea typeface="Times New Roman"/>
                <a:cs typeface="Times New Roman" pitchFamily="18" charset="0"/>
              </a:rPr>
              <a:t>Kanunun </a:t>
            </a:r>
            <a:r>
              <a:rPr lang="tr-TR" sz="2600" b="1" dirty="0">
                <a:solidFill>
                  <a:srgbClr val="FF0000"/>
                </a:solidFill>
                <a:latin typeface="Times New Roman" pitchFamily="18" charset="0"/>
                <a:ea typeface="Times New Roman"/>
                <a:cs typeface="Times New Roman" pitchFamily="18" charset="0"/>
              </a:rPr>
              <a:t>84 üncü maddesinin </a:t>
            </a:r>
            <a:r>
              <a:rPr lang="tr-TR" sz="2600" b="1" dirty="0" smtClean="0">
                <a:solidFill>
                  <a:srgbClr val="FF0000"/>
                </a:solidFill>
                <a:latin typeface="Times New Roman" pitchFamily="18" charset="0"/>
                <a:ea typeface="Times New Roman"/>
                <a:cs typeface="Times New Roman" pitchFamily="18" charset="0"/>
              </a:rPr>
              <a:t>üçüncü fıkrası </a:t>
            </a:r>
            <a:r>
              <a:rPr lang="tr-TR" sz="2600" dirty="0" smtClean="0">
                <a:solidFill>
                  <a:prstClr val="black"/>
                </a:solidFill>
                <a:latin typeface="Times New Roman" pitchFamily="18" charset="0"/>
                <a:ea typeface="Times New Roman"/>
                <a:cs typeface="Times New Roman" pitchFamily="18" charset="0"/>
              </a:rPr>
              <a:t>ile Hazine </a:t>
            </a:r>
            <a:r>
              <a:rPr lang="tr-TR" sz="2600" dirty="0">
                <a:solidFill>
                  <a:prstClr val="black"/>
                </a:solidFill>
                <a:latin typeface="Times New Roman" pitchFamily="18" charset="0"/>
                <a:ea typeface="Times New Roman"/>
                <a:cs typeface="Times New Roman" pitchFamily="18" charset="0"/>
              </a:rPr>
              <a:t>Taşınmazlarının İdaresi Hakkında Yönetmeliği 91 inci maddesinde ise:</a:t>
            </a:r>
          </a:p>
          <a:p>
            <a:pPr marL="541338" lvl="0" indent="-185738" algn="just" fontAlgn="auto">
              <a:lnSpc>
                <a:spcPts val="3300"/>
              </a:lnSpc>
              <a:spcBef>
                <a:spcPts val="900"/>
              </a:spcBef>
              <a:spcAft>
                <a:spcPts val="0"/>
              </a:spcAft>
              <a:buSzPct val="95000"/>
              <a:buFont typeface="Arial" pitchFamily="34" charset="0"/>
              <a:buChar char="•"/>
            </a:pPr>
            <a:r>
              <a:rPr lang="tr-TR" sz="2600" dirty="0">
                <a:solidFill>
                  <a:prstClr val="black"/>
                </a:solidFill>
                <a:latin typeface="Times New Roman" pitchFamily="18" charset="0"/>
                <a:ea typeface="Times New Roman"/>
                <a:cs typeface="Times New Roman" pitchFamily="18" charset="0"/>
              </a:rPr>
              <a:t>Üzerine ihale yapıldığı halde usulüne göre </a:t>
            </a:r>
            <a:r>
              <a:rPr lang="tr-TR" sz="2600" b="1" dirty="0">
                <a:solidFill>
                  <a:prstClr val="black"/>
                </a:solidFill>
                <a:latin typeface="Times New Roman" pitchFamily="18" charset="0"/>
                <a:ea typeface="Times New Roman"/>
                <a:cs typeface="Times New Roman" pitchFamily="18" charset="0"/>
              </a:rPr>
              <a:t>sözleşme yapmayan istekliler</a:t>
            </a:r>
            <a:r>
              <a:rPr lang="tr-TR" sz="2600" dirty="0" smtClean="0">
                <a:solidFill>
                  <a:prstClr val="black"/>
                </a:solidFill>
                <a:latin typeface="Times New Roman" pitchFamily="18" charset="0"/>
                <a:ea typeface="Times New Roman"/>
                <a:cs typeface="Times New Roman" pitchFamily="18" charset="0"/>
              </a:rPr>
              <a:t>,</a:t>
            </a:r>
          </a:p>
          <a:p>
            <a:pPr marL="541338" lvl="0" indent="-185738" algn="just" fontAlgn="auto">
              <a:lnSpc>
                <a:spcPts val="3300"/>
              </a:lnSpc>
              <a:spcBef>
                <a:spcPts val="900"/>
              </a:spcBef>
              <a:spcAft>
                <a:spcPts val="0"/>
              </a:spcAft>
              <a:buSzPct val="95000"/>
              <a:buFont typeface="Arial" pitchFamily="34" charset="0"/>
              <a:buChar char="•"/>
            </a:pPr>
            <a:r>
              <a:rPr lang="tr-TR" sz="2600" dirty="0" smtClean="0">
                <a:solidFill>
                  <a:prstClr val="black"/>
                </a:solidFill>
                <a:latin typeface="Times New Roman" pitchFamily="18" charset="0"/>
                <a:ea typeface="Times New Roman"/>
                <a:cs typeface="Times New Roman" pitchFamily="18" charset="0"/>
              </a:rPr>
              <a:t>Sözleşme </a:t>
            </a:r>
            <a:r>
              <a:rPr lang="tr-TR" sz="2600" dirty="0">
                <a:solidFill>
                  <a:prstClr val="black"/>
                </a:solidFill>
                <a:latin typeface="Times New Roman" pitchFamily="18" charset="0"/>
                <a:ea typeface="Times New Roman"/>
                <a:cs typeface="Times New Roman" pitchFamily="18" charset="0"/>
              </a:rPr>
              <a:t>yapıldıktan sonra </a:t>
            </a:r>
            <a:r>
              <a:rPr lang="tr-TR" sz="2600" b="1" dirty="0">
                <a:solidFill>
                  <a:prstClr val="black"/>
                </a:solidFill>
                <a:latin typeface="Times New Roman" pitchFamily="18" charset="0"/>
                <a:ea typeface="Times New Roman"/>
                <a:cs typeface="Times New Roman" pitchFamily="18" charset="0"/>
              </a:rPr>
              <a:t>taahhüdünden vazgeçen </a:t>
            </a:r>
            <a:r>
              <a:rPr lang="tr-TR" sz="2600" dirty="0">
                <a:solidFill>
                  <a:prstClr val="black"/>
                </a:solidFill>
                <a:latin typeface="Times New Roman" pitchFamily="18" charset="0"/>
                <a:ea typeface="Times New Roman"/>
                <a:cs typeface="Times New Roman" pitchFamily="18" charset="0"/>
              </a:rPr>
              <a:t>ve mücbir sebepler dışında </a:t>
            </a:r>
            <a:r>
              <a:rPr lang="tr-TR" sz="2600" b="1" dirty="0">
                <a:solidFill>
                  <a:prstClr val="black"/>
                </a:solidFill>
                <a:latin typeface="Times New Roman" pitchFamily="18" charset="0"/>
                <a:ea typeface="Times New Roman"/>
                <a:cs typeface="Times New Roman" pitchFamily="18" charset="0"/>
              </a:rPr>
              <a:t>taahhüdünü sözleşme ve şartname hükümlerine uygun olarak yerine getirmeyen </a:t>
            </a:r>
            <a:r>
              <a:rPr lang="tr-TR" sz="2600" dirty="0">
                <a:solidFill>
                  <a:prstClr val="black"/>
                </a:solidFill>
                <a:latin typeface="Times New Roman" pitchFamily="18" charset="0"/>
                <a:ea typeface="Times New Roman"/>
                <a:cs typeface="Times New Roman" pitchFamily="18" charset="0"/>
              </a:rPr>
              <a:t>müteahhit veya müşteriler</a:t>
            </a:r>
            <a:r>
              <a:rPr lang="tr-TR" sz="2600" dirty="0" smtClean="0">
                <a:solidFill>
                  <a:prstClr val="black"/>
                </a:solidFill>
                <a:latin typeface="Times New Roman" pitchFamily="18" charset="0"/>
                <a:ea typeface="Times New Roman"/>
                <a:cs typeface="Times New Roman" pitchFamily="18" charset="0"/>
              </a:rPr>
              <a:t>,</a:t>
            </a:r>
            <a:r>
              <a:rPr lang="tr-TR" sz="2600" dirty="0">
                <a:solidFill>
                  <a:prstClr val="black"/>
                </a:solidFill>
                <a:latin typeface="Times New Roman" pitchFamily="18" charset="0"/>
                <a:ea typeface="Times New Roman"/>
                <a:cs typeface="Times New Roman" pitchFamily="18" charset="0"/>
              </a:rPr>
              <a:t> </a:t>
            </a:r>
            <a:endParaRPr lang="tr-TR" sz="2600" dirty="0" smtClean="0">
              <a:solidFill>
                <a:prstClr val="black"/>
              </a:solidFill>
              <a:latin typeface="Times New Roman" pitchFamily="18" charset="0"/>
              <a:ea typeface="Times New Roman"/>
              <a:cs typeface="Times New Roman" pitchFamily="18" charset="0"/>
            </a:endParaRPr>
          </a:p>
          <a:p>
            <a:pPr marL="266700" lvl="0" indent="0" algn="just" fontAlgn="auto">
              <a:lnSpc>
                <a:spcPts val="3300"/>
              </a:lnSpc>
              <a:spcBef>
                <a:spcPts val="900"/>
              </a:spcBef>
              <a:spcAft>
                <a:spcPts val="0"/>
              </a:spcAft>
              <a:buSzPct val="95000"/>
              <a:buNone/>
            </a:pPr>
            <a:r>
              <a:rPr lang="tr-TR" sz="2600" dirty="0" smtClean="0">
                <a:solidFill>
                  <a:prstClr val="black"/>
                </a:solidFill>
                <a:latin typeface="Times New Roman" pitchFamily="18" charset="0"/>
                <a:ea typeface="Times New Roman"/>
                <a:cs typeface="Times New Roman" pitchFamily="18" charset="0"/>
              </a:rPr>
              <a:t>Hakkında </a:t>
            </a:r>
            <a:r>
              <a:rPr lang="tr-TR" sz="2600" dirty="0">
                <a:solidFill>
                  <a:prstClr val="black"/>
                </a:solidFill>
                <a:latin typeface="Times New Roman" pitchFamily="18" charset="0"/>
                <a:ea typeface="Times New Roman"/>
                <a:cs typeface="Times New Roman" pitchFamily="18" charset="0"/>
              </a:rPr>
              <a:t>Bakanlık tarafından, haklarında bir yıla kadar </a:t>
            </a:r>
            <a:r>
              <a:rPr lang="tr-TR" sz="2600" b="1" dirty="0">
                <a:solidFill>
                  <a:srgbClr val="FF0000"/>
                </a:solidFill>
                <a:latin typeface="Times New Roman" pitchFamily="18" charset="0"/>
                <a:ea typeface="Times New Roman"/>
                <a:cs typeface="Times New Roman" pitchFamily="18" charset="0"/>
              </a:rPr>
              <a:t>sadece Bakanlık tarafından yapılan ihalelere</a:t>
            </a:r>
            <a:r>
              <a:rPr lang="tr-TR" sz="2600" dirty="0">
                <a:solidFill>
                  <a:prstClr val="black"/>
                </a:solidFill>
                <a:latin typeface="Times New Roman" pitchFamily="18" charset="0"/>
                <a:ea typeface="Times New Roman"/>
                <a:cs typeface="Times New Roman" pitchFamily="18" charset="0"/>
              </a:rPr>
              <a:t> katılmaktan yasaklama kararı verileceği belirtilmiştir.</a:t>
            </a:r>
          </a:p>
          <a:p>
            <a:pPr marL="541338" lvl="0" indent="-185738" algn="just" fontAlgn="auto">
              <a:lnSpc>
                <a:spcPts val="3300"/>
              </a:lnSpc>
              <a:spcBef>
                <a:spcPts val="1800"/>
              </a:spcBef>
              <a:spcAft>
                <a:spcPts val="0"/>
              </a:spcAft>
              <a:buSzPct val="95000"/>
              <a:buFont typeface="Arial" pitchFamily="34" charset="0"/>
              <a:buChar char="•"/>
            </a:pPr>
            <a:endParaRPr lang="tr-TR" sz="2200" dirty="0" smtClean="0">
              <a:solidFill>
                <a:prstClr val="black"/>
              </a:solidFill>
              <a:latin typeface="Times New Roman" pitchFamily="18" charset="0"/>
              <a:ea typeface="Times New Roman"/>
              <a:cs typeface="Times New Roman" pitchFamily="18" charset="0"/>
            </a:endParaRPr>
          </a:p>
          <a:p>
            <a:pPr marL="541338" lvl="0" indent="-185738" algn="just" fontAlgn="auto">
              <a:lnSpc>
                <a:spcPts val="3300"/>
              </a:lnSpc>
              <a:spcBef>
                <a:spcPts val="1800"/>
              </a:spcBef>
              <a:spcAft>
                <a:spcPts val="0"/>
              </a:spcAft>
              <a:buSzPct val="95000"/>
              <a:buFont typeface="Arial" pitchFamily="34" charset="0"/>
              <a:buChar char="•"/>
            </a:pPr>
            <a:endParaRPr lang="tr-TR" sz="2200" dirty="0">
              <a:solidFill>
                <a:prstClr val="black"/>
              </a:solidFill>
              <a:latin typeface="Times New Roman" pitchFamily="18" charset="0"/>
              <a:ea typeface="Times New Roman"/>
              <a:cs typeface="Times New Roman" pitchFamily="18"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A.3. 2886 Sayılı Kanunda Yer Alan Yasaklama </a:t>
            </a:r>
            <a:r>
              <a:rPr lang="tr-TR" sz="2400" b="1" kern="0" dirty="0">
                <a:solidFill>
                  <a:srgbClr val="FF0000"/>
                </a:solidFill>
                <a:latin typeface="Times New Roman" pitchFamily="18" charset="0"/>
                <a:cs typeface="Times New Roman" pitchFamily="18" charset="0"/>
              </a:rPr>
              <a:t>Hükümleri</a:t>
            </a:r>
          </a:p>
        </p:txBody>
      </p:sp>
    </p:spTree>
    <p:extLst>
      <p:ext uri="{BB962C8B-B14F-4D97-AF65-F5344CB8AC3E}">
        <p14:creationId xmlns:p14="http://schemas.microsoft.com/office/powerpoint/2010/main" val="2377852624"/>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320480"/>
          </a:xfrm>
        </p:spPr>
        <p:txBody>
          <a:bodyPr rtlCol="0">
            <a:normAutofit/>
          </a:bodyPr>
          <a:lstStyle/>
          <a:p>
            <a:pPr marL="355600" lvl="0" indent="-355600" algn="just" fontAlgn="auto">
              <a:lnSpc>
                <a:spcPts val="3500"/>
              </a:lnSpc>
              <a:spcBef>
                <a:spcPts val="2400"/>
              </a:spcBef>
              <a:spcAft>
                <a:spcPts val="0"/>
              </a:spcAft>
              <a:buSzPct val="95000"/>
              <a:buFont typeface="Wingdings" pitchFamily="2" charset="2"/>
              <a:buChar char="Ø"/>
            </a:pPr>
            <a:r>
              <a:rPr lang="tr-TR" sz="2200" b="1" dirty="0" smtClean="0">
                <a:solidFill>
                  <a:prstClr val="black"/>
                </a:solidFill>
                <a:latin typeface="Times New Roman" pitchFamily="18" charset="0"/>
                <a:ea typeface="Times New Roman"/>
                <a:cs typeface="Times New Roman" pitchFamily="18" charset="0"/>
              </a:rPr>
              <a:t>Doğrudan </a:t>
            </a:r>
            <a:r>
              <a:rPr lang="tr-TR" sz="2200" b="1" dirty="0">
                <a:solidFill>
                  <a:prstClr val="black"/>
                </a:solidFill>
                <a:latin typeface="Times New Roman" pitchFamily="18" charset="0"/>
                <a:ea typeface="Times New Roman"/>
                <a:cs typeface="Times New Roman" pitchFamily="18" charset="0"/>
              </a:rPr>
              <a:t>temin bir ihale usulü </a:t>
            </a:r>
            <a:r>
              <a:rPr lang="tr-TR" sz="2200" b="1" dirty="0" smtClean="0">
                <a:solidFill>
                  <a:prstClr val="black"/>
                </a:solidFill>
                <a:latin typeface="Times New Roman" pitchFamily="18" charset="0"/>
                <a:ea typeface="Times New Roman"/>
                <a:cs typeface="Times New Roman" pitchFamily="18" charset="0"/>
              </a:rPr>
              <a:t>değildir</a:t>
            </a:r>
            <a:r>
              <a:rPr lang="tr-TR" sz="2200" dirty="0" smtClean="0">
                <a:solidFill>
                  <a:prstClr val="black"/>
                </a:solidFill>
                <a:latin typeface="Times New Roman" pitchFamily="18" charset="0"/>
                <a:ea typeface="Times New Roman"/>
                <a:cs typeface="Times New Roman" pitchFamily="18" charset="0"/>
              </a:rPr>
              <a:t>. Bu </a:t>
            </a:r>
            <a:r>
              <a:rPr lang="tr-TR" sz="2200" dirty="0">
                <a:solidFill>
                  <a:prstClr val="black"/>
                </a:solidFill>
                <a:latin typeface="Times New Roman" pitchFamily="18" charset="0"/>
                <a:ea typeface="Times New Roman"/>
                <a:cs typeface="Times New Roman" pitchFamily="18" charset="0"/>
              </a:rPr>
              <a:t>yüzden doğrudan temin yoluyla yapılan alımlarda </a:t>
            </a:r>
            <a:r>
              <a:rPr lang="tr-TR" sz="2200" b="1" dirty="0">
                <a:solidFill>
                  <a:prstClr val="black"/>
                </a:solidFill>
                <a:latin typeface="Times New Roman" pitchFamily="18" charset="0"/>
                <a:ea typeface="Times New Roman"/>
                <a:cs typeface="Times New Roman" pitchFamily="18" charset="0"/>
              </a:rPr>
              <a:t>ihalelere katılmaktan yasaklama kararı verilebilmesi mümkün değildir</a:t>
            </a:r>
            <a:r>
              <a:rPr lang="tr-TR" sz="2200" dirty="0">
                <a:solidFill>
                  <a:prstClr val="black"/>
                </a:solidFill>
                <a:latin typeface="Times New Roman" pitchFamily="18" charset="0"/>
                <a:ea typeface="Times New Roman"/>
                <a:cs typeface="Times New Roman" pitchFamily="18" charset="0"/>
              </a:rPr>
              <a:t>. </a:t>
            </a:r>
          </a:p>
          <a:p>
            <a:pPr marL="355600" lvl="0" indent="-355600" algn="just" fontAlgn="auto">
              <a:lnSpc>
                <a:spcPts val="3500"/>
              </a:lnSpc>
              <a:spcBef>
                <a:spcPts val="2400"/>
              </a:spcBef>
              <a:spcAft>
                <a:spcPts val="0"/>
              </a:spcAft>
              <a:buSzPct val="95000"/>
              <a:buFont typeface="Wingdings" pitchFamily="2" charset="2"/>
              <a:buChar char="Ø"/>
            </a:pPr>
            <a:r>
              <a:rPr lang="tr-TR" sz="2200" dirty="0">
                <a:solidFill>
                  <a:prstClr val="black"/>
                </a:solidFill>
                <a:latin typeface="Times New Roman" pitchFamily="18" charset="0"/>
                <a:ea typeface="Times New Roman"/>
                <a:cs typeface="Times New Roman" pitchFamily="18" charset="0"/>
              </a:rPr>
              <a:t>Ancak doğrudan temin usulüyle yapılan alımlarda </a:t>
            </a:r>
            <a:r>
              <a:rPr lang="tr-TR" sz="2200" b="1" dirty="0">
                <a:solidFill>
                  <a:prstClr val="black"/>
                </a:solidFill>
                <a:latin typeface="Times New Roman" pitchFamily="18" charset="0"/>
                <a:ea typeface="Times New Roman"/>
                <a:cs typeface="Times New Roman" pitchFamily="18" charset="0"/>
              </a:rPr>
              <a:t>Türk Ceza Kanununa</a:t>
            </a:r>
            <a:r>
              <a:rPr lang="tr-TR" sz="2200" dirty="0">
                <a:solidFill>
                  <a:prstClr val="black"/>
                </a:solidFill>
                <a:latin typeface="Times New Roman" pitchFamily="18" charset="0"/>
                <a:ea typeface="Times New Roman"/>
                <a:cs typeface="Times New Roman" pitchFamily="18" charset="0"/>
              </a:rPr>
              <a:t> göre suç teşkil eden yasak fiil veya davranışların tespiti halinde bu fiil veya davranışlar için ceza sorumluluğuna ilişkin hükümlerin uygulanması gerekir</a:t>
            </a:r>
            <a:r>
              <a:rPr lang="tr-TR" sz="2200" dirty="0" smtClean="0">
                <a:solidFill>
                  <a:prstClr val="black"/>
                </a:solidFill>
                <a:latin typeface="Times New Roman" pitchFamily="18" charset="0"/>
                <a:ea typeface="Times New Roman"/>
                <a:cs typeface="Times New Roman" pitchFamily="18" charset="0"/>
              </a:rPr>
              <a:t>.</a:t>
            </a:r>
            <a:endParaRPr lang="tr-TR" sz="2200" dirty="0">
              <a:solidFill>
                <a:prstClr val="black"/>
              </a:solidFill>
              <a:latin typeface="Times New Roman" pitchFamily="18" charset="0"/>
              <a:ea typeface="Times New Roman"/>
              <a:cs typeface="Times New Roman" pitchFamily="18" charset="0"/>
            </a:endParaRPr>
          </a:p>
          <a:p>
            <a:pPr marL="0" lvl="0" indent="0" algn="just" fontAlgn="auto">
              <a:lnSpc>
                <a:spcPts val="3300"/>
              </a:lnSpc>
              <a:spcBef>
                <a:spcPts val="3000"/>
              </a:spcBef>
              <a:spcAft>
                <a:spcPts val="0"/>
              </a:spcAft>
              <a:buSzPct val="95000"/>
              <a:buNone/>
            </a:pPr>
            <a:r>
              <a:rPr lang="tr-TR" sz="1400" dirty="0">
                <a:solidFill>
                  <a:prstClr val="black"/>
                </a:solidFill>
                <a:latin typeface="Times New Roman" pitchFamily="18" charset="0"/>
                <a:ea typeface="Times New Roman"/>
                <a:cs typeface="Times New Roman" pitchFamily="18" charset="0"/>
              </a:rPr>
              <a:t> (</a:t>
            </a:r>
            <a:r>
              <a:rPr lang="tr-TR" sz="1400" i="1" dirty="0">
                <a:solidFill>
                  <a:prstClr val="black"/>
                </a:solidFill>
                <a:latin typeface="Times New Roman" pitchFamily="18" charset="0"/>
                <a:ea typeface="Times New Roman"/>
                <a:cs typeface="Times New Roman" pitchFamily="18" charset="0"/>
              </a:rPr>
              <a:t>Kamu İhale Genel Tebliği – Madde 28.1.10.)</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A.4. Doğrudan Temin Alımları ile İlgili 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976020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581128"/>
          </a:xfrm>
        </p:spPr>
        <p:txBody>
          <a:bodyPr rtlCol="0">
            <a:normAutofit fontScale="92500"/>
          </a:bodyPr>
          <a:lstStyle/>
          <a:p>
            <a:pPr marL="355600" lvl="0" indent="-355600" algn="just" hangingPunct="0">
              <a:lnSpc>
                <a:spcPts val="3300"/>
              </a:lnSpc>
              <a:spcBef>
                <a:spcPts val="1200"/>
              </a:spcBef>
              <a:spcAft>
                <a:spcPts val="0"/>
              </a:spcAft>
              <a:buFont typeface="Wingdings" pitchFamily="2" charset="2"/>
              <a:buChar char="Ø"/>
            </a:pPr>
            <a:r>
              <a:rPr lang="tr-TR" sz="2400" b="1" dirty="0">
                <a:solidFill>
                  <a:prstClr val="black"/>
                </a:solidFill>
                <a:latin typeface="Times New Roman"/>
                <a:cs typeface="Arial" charset="0"/>
              </a:rPr>
              <a:t>Doğrudan temin yoluyla alım yapılması halinde </a:t>
            </a:r>
            <a:r>
              <a:rPr lang="tr-TR" sz="2400" dirty="0">
                <a:solidFill>
                  <a:prstClr val="black"/>
                </a:solidFill>
                <a:latin typeface="Times New Roman"/>
                <a:cs typeface="Arial" charset="0"/>
              </a:rPr>
              <a:t>alım yapılacak kişi ya da firmanın ihalelere katılmaktan </a:t>
            </a:r>
            <a:r>
              <a:rPr lang="tr-TR" sz="2400" b="1" dirty="0">
                <a:solidFill>
                  <a:prstClr val="black"/>
                </a:solidFill>
                <a:latin typeface="Times New Roman"/>
                <a:cs typeface="Arial" charset="0"/>
              </a:rPr>
              <a:t>yasaklı olup olmadığı teyit ettirilmeyecektir</a:t>
            </a:r>
            <a:r>
              <a:rPr lang="tr-TR" sz="2400" dirty="0">
                <a:solidFill>
                  <a:prstClr val="black"/>
                </a:solidFill>
                <a:latin typeface="Times New Roman"/>
                <a:cs typeface="Arial" charset="0"/>
              </a:rPr>
              <a:t>. </a:t>
            </a:r>
          </a:p>
          <a:p>
            <a:pPr marL="355600" lvl="0" indent="-355600" algn="just" hangingPunct="0">
              <a:lnSpc>
                <a:spcPts val="3300"/>
              </a:lnSpc>
              <a:spcBef>
                <a:spcPts val="1200"/>
              </a:spcBef>
              <a:spcAft>
                <a:spcPts val="0"/>
              </a:spcAft>
              <a:buFont typeface="Wingdings" pitchFamily="2" charset="2"/>
              <a:buChar char="Ø"/>
            </a:pPr>
            <a:r>
              <a:rPr lang="tr-TR" sz="2400" dirty="0">
                <a:latin typeface="Times New Roman"/>
                <a:cs typeface="Arial" charset="0"/>
              </a:rPr>
              <a:t>Ancak, anılan Kanunun </a:t>
            </a:r>
            <a:r>
              <a:rPr lang="tr-TR" sz="2400" b="1" dirty="0">
                <a:latin typeface="Times New Roman"/>
                <a:cs typeface="Arial" charset="0"/>
              </a:rPr>
              <a:t>22 </a:t>
            </a:r>
            <a:r>
              <a:rPr lang="tr-TR" sz="2400" b="1" dirty="0" err="1">
                <a:latin typeface="Times New Roman"/>
                <a:cs typeface="Arial" charset="0"/>
              </a:rPr>
              <a:t>nci</a:t>
            </a:r>
            <a:r>
              <a:rPr lang="tr-TR" sz="2400" b="1" dirty="0">
                <a:latin typeface="Times New Roman"/>
                <a:cs typeface="Arial" charset="0"/>
              </a:rPr>
              <a:t> maddesinin (d) bendinde</a:t>
            </a:r>
            <a:r>
              <a:rPr lang="tr-TR" sz="2400" dirty="0">
                <a:latin typeface="Times New Roman"/>
                <a:cs typeface="Arial" charset="0"/>
              </a:rPr>
              <a:t> belirtilen parasal limit dahilinde yapılan alımlarda, alım yapılacak gerçek veya tüzel kişinin Kurumun internet sayfasındaki </a:t>
            </a:r>
            <a:r>
              <a:rPr lang="tr-TR" sz="2400" b="1" dirty="0">
                <a:latin typeface="Times New Roman"/>
                <a:cs typeface="Arial" charset="0"/>
              </a:rPr>
              <a:t>yasaklılar listesinde bulunup bulunmadığının kontrol edilmesi </a:t>
            </a:r>
            <a:r>
              <a:rPr lang="tr-TR" sz="2400" dirty="0">
                <a:latin typeface="Times New Roman"/>
                <a:cs typeface="Arial" charset="0"/>
              </a:rPr>
              <a:t>ve yasaklı olduğunun belirlenmesi durumunda, söz konusu kişiden </a:t>
            </a:r>
            <a:r>
              <a:rPr lang="tr-TR" sz="2400" b="1" dirty="0">
                <a:latin typeface="Times New Roman"/>
                <a:cs typeface="Arial" charset="0"/>
              </a:rPr>
              <a:t>alım yapılmaması </a:t>
            </a:r>
            <a:r>
              <a:rPr lang="tr-TR" sz="2400" dirty="0">
                <a:latin typeface="Times New Roman"/>
                <a:cs typeface="Arial" charset="0"/>
              </a:rPr>
              <a:t>gerekmektedir. </a:t>
            </a:r>
          </a:p>
          <a:p>
            <a:pPr marL="0" lvl="0" indent="0" algn="just" fontAlgn="auto">
              <a:lnSpc>
                <a:spcPts val="3120"/>
              </a:lnSpc>
              <a:spcBef>
                <a:spcPts val="0"/>
              </a:spcBef>
              <a:spcAft>
                <a:spcPts val="0"/>
              </a:spcAft>
              <a:buSzPct val="95000"/>
              <a:buNone/>
            </a:pPr>
            <a:r>
              <a:rPr lang="tr-TR" sz="1400" i="1" dirty="0">
                <a:solidFill>
                  <a:prstClr val="black"/>
                </a:solidFill>
                <a:latin typeface="Times New Roman" pitchFamily="18" charset="0"/>
                <a:ea typeface="Times New Roman"/>
                <a:cs typeface="Times New Roman" pitchFamily="18" charset="0"/>
              </a:rPr>
              <a:t> (Kamu İhale Genel </a:t>
            </a:r>
            <a:r>
              <a:rPr lang="tr-TR" sz="1400" i="1" dirty="0" smtClean="0">
                <a:solidFill>
                  <a:prstClr val="black"/>
                </a:solidFill>
                <a:latin typeface="Times New Roman" pitchFamily="18" charset="0"/>
                <a:ea typeface="Times New Roman"/>
                <a:cs typeface="Times New Roman" pitchFamily="18" charset="0"/>
              </a:rPr>
              <a:t>Tebliği 30.5.4 )</a:t>
            </a:r>
            <a:endParaRPr lang="tr-TR" sz="1400" i="1" dirty="0">
              <a:solidFill>
                <a:prstClr val="black"/>
              </a:solidFill>
              <a:latin typeface="Times New Roman" pitchFamily="18" charset="0"/>
              <a:ea typeface="Times New Roman"/>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A.4. Doğrudan Temin Alımları ile İlgili 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49654627"/>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320480"/>
          </a:xfrm>
        </p:spPr>
        <p:txBody>
          <a:bodyPr rtlCol="0">
            <a:normAutofit/>
          </a:bodyPr>
          <a:lstStyle/>
          <a:p>
            <a:pPr marL="355600" lvl="0" indent="-355600" algn="just" fontAlgn="auto">
              <a:lnSpc>
                <a:spcPts val="3300"/>
              </a:lnSpc>
              <a:spcBef>
                <a:spcPts val="2400"/>
              </a:spcBef>
              <a:spcAft>
                <a:spcPts val="0"/>
              </a:spcAft>
              <a:buSzPct val="95000"/>
              <a:buFont typeface="Wingdings" pitchFamily="2" charset="2"/>
              <a:buChar char="Ø"/>
            </a:pPr>
            <a:r>
              <a:rPr lang="tr-TR" sz="2200" dirty="0">
                <a:solidFill>
                  <a:prstClr val="black"/>
                </a:solidFill>
                <a:latin typeface="Times New Roman" pitchFamily="18" charset="0"/>
                <a:ea typeface="Times New Roman"/>
                <a:cs typeface="Times New Roman" pitchFamily="18" charset="0"/>
              </a:rPr>
              <a:t>Başvuru veya ihale tarihi itibariyle tüm aday ve istekliler için,</a:t>
            </a:r>
          </a:p>
          <a:p>
            <a:pPr marL="355600" lvl="0" indent="-355600" algn="just" fontAlgn="auto">
              <a:lnSpc>
                <a:spcPts val="3300"/>
              </a:lnSpc>
              <a:spcBef>
                <a:spcPts val="2400"/>
              </a:spcBef>
              <a:spcAft>
                <a:spcPts val="0"/>
              </a:spcAft>
              <a:buSzPct val="95000"/>
              <a:buFont typeface="Wingdings" pitchFamily="2" charset="2"/>
              <a:buChar char="Ø"/>
            </a:pPr>
            <a:r>
              <a:rPr lang="tr-TR" sz="2200" dirty="0">
                <a:solidFill>
                  <a:prstClr val="black"/>
                </a:solidFill>
                <a:latin typeface="Times New Roman" pitchFamily="18" charset="0"/>
                <a:ea typeface="Times New Roman"/>
                <a:cs typeface="Times New Roman" pitchFamily="18" charset="0"/>
              </a:rPr>
              <a:t>İhale kararı ihale yetkilisince onaylanmadan önce ihale üzerinde kalan istekli ve varsa ekonomik açıdan en avantajlı ikinci teklif sahibi için,</a:t>
            </a:r>
          </a:p>
          <a:p>
            <a:pPr marL="355600" lvl="0" indent="-355600" algn="just" fontAlgn="auto">
              <a:lnSpc>
                <a:spcPts val="3300"/>
              </a:lnSpc>
              <a:spcBef>
                <a:spcPts val="2400"/>
              </a:spcBef>
              <a:spcAft>
                <a:spcPts val="0"/>
              </a:spcAft>
              <a:buSzPct val="95000"/>
              <a:buFont typeface="Wingdings" pitchFamily="2" charset="2"/>
              <a:buChar char="Ø"/>
            </a:pPr>
            <a:r>
              <a:rPr lang="tr-TR" sz="2200" dirty="0">
                <a:solidFill>
                  <a:prstClr val="black"/>
                </a:solidFill>
                <a:latin typeface="Times New Roman" pitchFamily="18" charset="0"/>
                <a:ea typeface="Times New Roman"/>
                <a:cs typeface="Times New Roman" pitchFamily="18" charset="0"/>
              </a:rPr>
              <a:t>Sözleşmenin imzalanacağı tarihte ise sadece ihale üzerinde kalan istekli için ihalelere katılmaktan yasaklı olup olmadığı sorgulanacak ve Kurumdan teyit ettirilecektir</a:t>
            </a:r>
            <a:r>
              <a:rPr lang="tr-TR" sz="2200" dirty="0" smtClean="0">
                <a:solidFill>
                  <a:prstClr val="black"/>
                </a:solidFill>
                <a:latin typeface="Times New Roman" pitchFamily="18" charset="0"/>
                <a:ea typeface="Times New Roman"/>
                <a:cs typeface="Times New Roman" pitchFamily="18" charset="0"/>
              </a:rPr>
              <a:t>.</a:t>
            </a:r>
            <a:endParaRPr lang="tr-TR" sz="2200" dirty="0">
              <a:solidFill>
                <a:prstClr val="black"/>
              </a:solidFill>
              <a:latin typeface="Times New Roman" pitchFamily="18" charset="0"/>
              <a:ea typeface="Times New Roman"/>
              <a:cs typeface="Times New Roman" pitchFamily="18" charset="0"/>
            </a:endParaRPr>
          </a:p>
          <a:p>
            <a:pPr marL="0" lvl="0" indent="0" algn="just" fontAlgn="auto">
              <a:lnSpc>
                <a:spcPts val="3120"/>
              </a:lnSpc>
              <a:spcBef>
                <a:spcPts val="1800"/>
              </a:spcBef>
              <a:spcAft>
                <a:spcPts val="0"/>
              </a:spcAft>
              <a:buSzPct val="95000"/>
              <a:buNone/>
            </a:pPr>
            <a:r>
              <a:rPr lang="tr-TR" sz="1400" i="1" dirty="0">
                <a:solidFill>
                  <a:prstClr val="black"/>
                </a:solidFill>
                <a:latin typeface="Times New Roman" pitchFamily="18" charset="0"/>
                <a:ea typeface="Times New Roman"/>
                <a:cs typeface="Times New Roman" pitchFamily="18" charset="0"/>
              </a:rPr>
              <a:t>(Kamu İhale Genel </a:t>
            </a:r>
            <a:r>
              <a:rPr lang="tr-TR" sz="1400" i="1" dirty="0" smtClean="0">
                <a:solidFill>
                  <a:prstClr val="black"/>
                </a:solidFill>
                <a:latin typeface="Times New Roman" pitchFamily="18" charset="0"/>
                <a:ea typeface="Times New Roman"/>
                <a:cs typeface="Times New Roman" pitchFamily="18" charset="0"/>
              </a:rPr>
              <a:t>Tebliği 30.5 </a:t>
            </a:r>
            <a:r>
              <a:rPr lang="tr-TR" sz="1400" i="1" dirty="0">
                <a:solidFill>
                  <a:prstClr val="black"/>
                </a:solidFill>
                <a:latin typeface="Times New Roman" pitchFamily="18" charset="0"/>
                <a:ea typeface="Times New Roman"/>
                <a:cs typeface="Times New Roman" pitchFamily="18" charset="0"/>
              </a:rPr>
              <a:t>)</a:t>
            </a: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A.5. Yasaklılık Teyidi İşlemleri ile İlgili 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5059659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fontAlgn="auto">
              <a:lnSpc>
                <a:spcPts val="3300"/>
              </a:lnSpc>
              <a:spcBef>
                <a:spcPts val="1200"/>
              </a:spcBef>
              <a:spcAft>
                <a:spcPts val="0"/>
              </a:spcAft>
              <a:buSzPct val="95000"/>
              <a:buNone/>
            </a:pPr>
            <a:r>
              <a:rPr lang="tr-TR" sz="2200" b="1" u="sng" dirty="0">
                <a:solidFill>
                  <a:prstClr val="black"/>
                </a:solidFill>
                <a:latin typeface="Times New Roman" pitchFamily="18" charset="0"/>
                <a:ea typeface="Times New Roman"/>
                <a:cs typeface="Times New Roman" pitchFamily="18" charset="0"/>
              </a:rPr>
              <a:t>Çerçeve Anlaşma ihalelerinde: </a:t>
            </a:r>
          </a:p>
          <a:p>
            <a:pPr marL="274320" lvl="0" indent="-274320" algn="just" fontAlgn="auto">
              <a:lnSpc>
                <a:spcPts val="3300"/>
              </a:lnSpc>
              <a:spcBef>
                <a:spcPts val="3000"/>
              </a:spcBef>
              <a:spcAft>
                <a:spcPts val="0"/>
              </a:spcAft>
              <a:buSzPct val="95000"/>
              <a:buFont typeface="Wingdings" pitchFamily="2" charset="2"/>
              <a:buChar char="Ø"/>
            </a:pPr>
            <a:r>
              <a:rPr lang="tr-TR" sz="2200" dirty="0">
                <a:solidFill>
                  <a:prstClr val="black"/>
                </a:solidFill>
                <a:latin typeface="Times New Roman" pitchFamily="18" charset="0"/>
                <a:ea typeface="Times New Roman"/>
                <a:cs typeface="Times New Roman" pitchFamily="18" charset="0"/>
              </a:rPr>
              <a:t>İhale kararı onaylanmadan önce listeye alınan isteklilerin tamamı </a:t>
            </a:r>
            <a:r>
              <a:rPr lang="tr-TR" sz="2200" dirty="0" smtClean="0">
                <a:solidFill>
                  <a:prstClr val="black"/>
                </a:solidFill>
                <a:latin typeface="Times New Roman" pitchFamily="18" charset="0"/>
                <a:ea typeface="Times New Roman"/>
                <a:cs typeface="Times New Roman" pitchFamily="18" charset="0"/>
              </a:rPr>
              <a:t>için,</a:t>
            </a:r>
            <a:endParaRPr lang="tr-TR" sz="2200" dirty="0">
              <a:solidFill>
                <a:prstClr val="black"/>
              </a:solidFill>
              <a:latin typeface="Times New Roman" pitchFamily="18" charset="0"/>
              <a:ea typeface="Times New Roman"/>
              <a:cs typeface="Times New Roman" pitchFamily="18" charset="0"/>
            </a:endParaRPr>
          </a:p>
          <a:p>
            <a:pPr marL="274320" lvl="0" indent="-274320" algn="just" fontAlgn="auto">
              <a:lnSpc>
                <a:spcPts val="3300"/>
              </a:lnSpc>
              <a:spcBef>
                <a:spcPts val="3000"/>
              </a:spcBef>
              <a:spcAft>
                <a:spcPts val="0"/>
              </a:spcAft>
              <a:buSzPct val="95000"/>
              <a:buFont typeface="Wingdings" pitchFamily="2" charset="2"/>
              <a:buChar char="Ø"/>
            </a:pPr>
            <a:r>
              <a:rPr lang="tr-TR" sz="2200" dirty="0" smtClean="0">
                <a:solidFill>
                  <a:prstClr val="black"/>
                </a:solidFill>
                <a:latin typeface="Times New Roman" pitchFamily="18" charset="0"/>
                <a:ea typeface="Times New Roman"/>
                <a:cs typeface="Times New Roman" pitchFamily="18" charset="0"/>
              </a:rPr>
              <a:t>Anlaşmanın </a:t>
            </a:r>
            <a:r>
              <a:rPr lang="tr-TR" sz="2200" dirty="0">
                <a:solidFill>
                  <a:prstClr val="black"/>
                </a:solidFill>
                <a:latin typeface="Times New Roman" pitchFamily="18" charset="0"/>
                <a:ea typeface="Times New Roman"/>
                <a:cs typeface="Times New Roman" pitchFamily="18" charset="0"/>
              </a:rPr>
              <a:t>imzalanacağı tarihte ise kendisiyle çerçeve anlaşma imzalanacak olan istekliler için yasaklılık sorgulaması yapılacaktır</a:t>
            </a:r>
            <a:r>
              <a:rPr lang="tr-TR" sz="2200" dirty="0" smtClean="0">
                <a:solidFill>
                  <a:prstClr val="black"/>
                </a:solidFill>
                <a:latin typeface="Times New Roman" pitchFamily="18" charset="0"/>
                <a:ea typeface="Times New Roman"/>
                <a:cs typeface="Times New Roman" pitchFamily="18" charset="0"/>
              </a:rPr>
              <a:t>.</a:t>
            </a:r>
          </a:p>
          <a:p>
            <a:pPr marL="0" lvl="0" indent="0" algn="just" fontAlgn="auto">
              <a:lnSpc>
                <a:spcPts val="3300"/>
              </a:lnSpc>
              <a:spcBef>
                <a:spcPts val="1200"/>
              </a:spcBef>
              <a:spcAft>
                <a:spcPts val="0"/>
              </a:spcAft>
              <a:buSzPct val="95000"/>
              <a:buNone/>
            </a:pPr>
            <a:endParaRPr lang="tr-TR" sz="2200" dirty="0">
              <a:solidFill>
                <a:prstClr val="black"/>
              </a:solidFill>
              <a:latin typeface="Times New Roman" pitchFamily="18" charset="0"/>
              <a:ea typeface="Times New Roman"/>
              <a:cs typeface="Times New Roman" pitchFamily="18" charset="0"/>
            </a:endParaRPr>
          </a:p>
          <a:p>
            <a:pPr marL="0" lvl="0" indent="0" algn="just" fontAlgn="auto">
              <a:lnSpc>
                <a:spcPts val="3120"/>
              </a:lnSpc>
              <a:spcBef>
                <a:spcPts val="0"/>
              </a:spcBef>
              <a:spcAft>
                <a:spcPts val="0"/>
              </a:spcAft>
              <a:buSzPct val="95000"/>
              <a:buNone/>
            </a:pPr>
            <a:r>
              <a:rPr lang="tr-TR" sz="1400" i="1" dirty="0">
                <a:solidFill>
                  <a:prstClr val="black"/>
                </a:solidFill>
                <a:latin typeface="Times New Roman" pitchFamily="18" charset="0"/>
                <a:ea typeface="Times New Roman"/>
                <a:cs typeface="Times New Roman" pitchFamily="18" charset="0"/>
              </a:rPr>
              <a:t>(Çerçeve Anlaşma İhaleleri Uygulama Yönetmeliği Madde 40)</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A.5. Yasaklılık Teyidi İşlemleri ile İlgili 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714222788"/>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44824"/>
            <a:ext cx="8229600" cy="4513114"/>
          </a:xfrm>
        </p:spPr>
        <p:txBody>
          <a:bodyPr rtlCol="0">
            <a:noAutofit/>
          </a:bodyPr>
          <a:lstStyle/>
          <a:p>
            <a:pPr marL="0" lvl="0" indent="0" algn="just">
              <a:lnSpc>
                <a:spcPct val="160000"/>
              </a:lnSpc>
              <a:spcBef>
                <a:spcPct val="0"/>
              </a:spcBef>
              <a:spcAft>
                <a:spcPts val="0"/>
              </a:spcAft>
              <a:buNone/>
            </a:pPr>
            <a:r>
              <a:rPr lang="tr-TR" sz="2200" b="1" u="sng" dirty="0">
                <a:solidFill>
                  <a:prstClr val="black"/>
                </a:solidFill>
                <a:latin typeface="Times New Roman"/>
                <a:cs typeface="Arial" charset="0"/>
              </a:rPr>
              <a:t>Münferit Alımlarda ise: </a:t>
            </a:r>
          </a:p>
          <a:p>
            <a:pPr marL="355600" lvl="0" indent="-355600" algn="just">
              <a:spcBef>
                <a:spcPts val="2400"/>
              </a:spcBef>
              <a:spcAft>
                <a:spcPts val="0"/>
              </a:spcAft>
              <a:buFont typeface="Wingdings" pitchFamily="2" charset="2"/>
              <a:buChar char="Ø"/>
            </a:pPr>
            <a:r>
              <a:rPr lang="tr-TR" sz="2200" dirty="0">
                <a:solidFill>
                  <a:prstClr val="black"/>
                </a:solidFill>
                <a:latin typeface="Times New Roman"/>
                <a:cs typeface="Arial" charset="0"/>
              </a:rPr>
              <a:t>Teklif vermek üzere davet edilmeden önce Çerçeve listesinde yer alan tüm istekliler </a:t>
            </a:r>
            <a:r>
              <a:rPr lang="tr-TR" sz="2200" dirty="0" smtClean="0">
                <a:solidFill>
                  <a:prstClr val="black"/>
                </a:solidFill>
                <a:latin typeface="Times New Roman"/>
                <a:cs typeface="Arial" charset="0"/>
              </a:rPr>
              <a:t>için,  </a:t>
            </a:r>
            <a:r>
              <a:rPr lang="tr-TR" sz="1400" i="1" dirty="0">
                <a:solidFill>
                  <a:prstClr val="black"/>
                </a:solidFill>
                <a:latin typeface="Times New Roman"/>
                <a:cs typeface="Arial" charset="0"/>
              </a:rPr>
              <a:t>(Çerçeve Anlaşma İhaleleri Uygulama Yönetmeliği - Madde 43.) </a:t>
            </a:r>
          </a:p>
          <a:p>
            <a:pPr marL="355600" lvl="0" indent="-355600" algn="just">
              <a:lnSpc>
                <a:spcPts val="3300"/>
              </a:lnSpc>
              <a:spcBef>
                <a:spcPts val="2400"/>
              </a:spcBef>
              <a:spcAft>
                <a:spcPts val="0"/>
              </a:spcAft>
              <a:buFont typeface="Wingdings" pitchFamily="2" charset="2"/>
              <a:buChar char="Ø"/>
            </a:pPr>
            <a:r>
              <a:rPr lang="tr-TR" sz="2200" b="1" dirty="0">
                <a:solidFill>
                  <a:prstClr val="black"/>
                </a:solidFill>
                <a:latin typeface="Times New Roman" pitchFamily="18" charset="0"/>
                <a:ea typeface="Times New Roman"/>
                <a:cs typeface="Times New Roman" pitchFamily="18" charset="0"/>
              </a:rPr>
              <a:t>Son teklif verme tarihi itibariyle</a:t>
            </a:r>
            <a:r>
              <a:rPr lang="tr-TR" sz="2200" dirty="0">
                <a:solidFill>
                  <a:prstClr val="black"/>
                </a:solidFill>
                <a:latin typeface="Times New Roman" pitchFamily="18" charset="0"/>
                <a:ea typeface="Times New Roman"/>
                <a:cs typeface="Times New Roman" pitchFamily="18" charset="0"/>
              </a:rPr>
              <a:t> teklif veren istekliler </a:t>
            </a:r>
            <a:r>
              <a:rPr lang="tr-TR" sz="2200" dirty="0" smtClean="0">
                <a:solidFill>
                  <a:prstClr val="black"/>
                </a:solidFill>
                <a:latin typeface="Times New Roman" pitchFamily="18" charset="0"/>
                <a:ea typeface="Times New Roman"/>
                <a:cs typeface="Times New Roman" pitchFamily="18" charset="0"/>
              </a:rPr>
              <a:t>için, </a:t>
            </a:r>
          </a:p>
          <a:p>
            <a:pPr marL="444500" lvl="0" indent="0" algn="just">
              <a:spcBef>
                <a:spcPts val="0"/>
              </a:spcBef>
              <a:spcAft>
                <a:spcPts val="0"/>
              </a:spcAft>
              <a:buNone/>
            </a:pPr>
            <a:r>
              <a:rPr lang="tr-TR" sz="1400" i="1" dirty="0" smtClean="0">
                <a:solidFill>
                  <a:prstClr val="black"/>
                </a:solidFill>
                <a:latin typeface="Times New Roman" pitchFamily="18" charset="0"/>
                <a:ea typeface="Times New Roman"/>
                <a:cs typeface="Times New Roman" pitchFamily="18" charset="0"/>
              </a:rPr>
              <a:t>(Kamu İhale Genel Tebliği - Madde 91.5.)</a:t>
            </a:r>
          </a:p>
          <a:p>
            <a:pPr marL="355600" lvl="0" indent="-355600" algn="just" fontAlgn="auto">
              <a:spcBef>
                <a:spcPts val="2400"/>
              </a:spcBef>
              <a:spcAft>
                <a:spcPts val="0"/>
              </a:spcAft>
              <a:buSzPct val="95000"/>
              <a:buFont typeface="Wingdings" pitchFamily="2" charset="2"/>
              <a:buChar char="Ø"/>
              <a:tabLst>
                <a:tab pos="808038" algn="l"/>
              </a:tabLst>
            </a:pPr>
            <a:r>
              <a:rPr lang="tr-TR" sz="2200" b="1" dirty="0" smtClean="0">
                <a:solidFill>
                  <a:prstClr val="black"/>
                </a:solidFill>
                <a:latin typeface="Times New Roman" pitchFamily="18" charset="0"/>
                <a:ea typeface="Times New Roman"/>
                <a:cs typeface="Times New Roman" pitchFamily="18" charset="0"/>
              </a:rPr>
              <a:t>Münferit </a:t>
            </a:r>
            <a:r>
              <a:rPr lang="tr-TR" sz="2200" b="1" dirty="0">
                <a:solidFill>
                  <a:prstClr val="black"/>
                </a:solidFill>
                <a:latin typeface="Times New Roman" pitchFamily="18" charset="0"/>
                <a:ea typeface="Times New Roman"/>
                <a:cs typeface="Times New Roman" pitchFamily="18" charset="0"/>
              </a:rPr>
              <a:t>sözleşmenin imzalanacağı </a:t>
            </a:r>
            <a:r>
              <a:rPr lang="tr-TR" sz="2200" b="1" dirty="0" smtClean="0">
                <a:solidFill>
                  <a:prstClr val="black"/>
                </a:solidFill>
                <a:latin typeface="Times New Roman" pitchFamily="18" charset="0"/>
                <a:ea typeface="Times New Roman"/>
                <a:cs typeface="Times New Roman" pitchFamily="18" charset="0"/>
              </a:rPr>
              <a:t>tarihte </a:t>
            </a:r>
            <a:r>
              <a:rPr lang="tr-TR" sz="2200" dirty="0" smtClean="0">
                <a:solidFill>
                  <a:prstClr val="black"/>
                </a:solidFill>
                <a:latin typeface="Times New Roman" pitchFamily="18" charset="0"/>
                <a:ea typeface="Times New Roman"/>
                <a:cs typeface="Times New Roman" pitchFamily="18" charset="0"/>
              </a:rPr>
              <a:t>ise</a:t>
            </a:r>
            <a:r>
              <a:rPr lang="tr-TR" sz="2200" b="1" dirty="0" smtClean="0">
                <a:solidFill>
                  <a:prstClr val="black"/>
                </a:solidFill>
                <a:latin typeface="Times New Roman" pitchFamily="18" charset="0"/>
                <a:ea typeface="Times New Roman"/>
                <a:cs typeface="Times New Roman" pitchFamily="18" charset="0"/>
              </a:rPr>
              <a:t> </a:t>
            </a:r>
            <a:r>
              <a:rPr lang="tr-TR" sz="2200" dirty="0" smtClean="0">
                <a:solidFill>
                  <a:prstClr val="black"/>
                </a:solidFill>
                <a:latin typeface="Times New Roman" pitchFamily="18" charset="0"/>
                <a:ea typeface="Times New Roman"/>
                <a:cs typeface="Times New Roman" pitchFamily="18" charset="0"/>
              </a:rPr>
              <a:t>sözleşme </a:t>
            </a:r>
            <a:r>
              <a:rPr lang="tr-TR" sz="2200" dirty="0">
                <a:solidFill>
                  <a:prstClr val="black"/>
                </a:solidFill>
                <a:latin typeface="Times New Roman" pitchFamily="18" charset="0"/>
                <a:ea typeface="Times New Roman"/>
                <a:cs typeface="Times New Roman" pitchFamily="18" charset="0"/>
              </a:rPr>
              <a:t>imzalanacak olan istekli </a:t>
            </a:r>
            <a:r>
              <a:rPr lang="tr-TR" sz="2200" dirty="0" smtClean="0">
                <a:solidFill>
                  <a:prstClr val="black"/>
                </a:solidFill>
                <a:latin typeface="Times New Roman" pitchFamily="18" charset="0"/>
                <a:ea typeface="Times New Roman"/>
                <a:cs typeface="Times New Roman" pitchFamily="18" charset="0"/>
              </a:rPr>
              <a:t>için yasaklılık </a:t>
            </a:r>
            <a:r>
              <a:rPr lang="tr-TR" sz="2200" dirty="0">
                <a:solidFill>
                  <a:prstClr val="black"/>
                </a:solidFill>
                <a:latin typeface="Times New Roman" pitchFamily="18" charset="0"/>
                <a:ea typeface="Times New Roman"/>
                <a:cs typeface="Times New Roman" pitchFamily="18" charset="0"/>
              </a:rPr>
              <a:t>sorgulaması yapılması zorunludur. </a:t>
            </a:r>
            <a:endParaRPr lang="tr-TR" sz="2200" dirty="0" smtClean="0">
              <a:solidFill>
                <a:prstClr val="black"/>
              </a:solidFill>
              <a:latin typeface="Times New Roman" pitchFamily="18" charset="0"/>
              <a:ea typeface="Times New Roman"/>
              <a:cs typeface="Times New Roman" pitchFamily="18" charset="0"/>
            </a:endParaRPr>
          </a:p>
          <a:p>
            <a:pPr marL="444500" lvl="0" indent="0" algn="just" fontAlgn="auto">
              <a:lnSpc>
                <a:spcPts val="2900"/>
              </a:lnSpc>
              <a:spcBef>
                <a:spcPts val="0"/>
              </a:spcBef>
              <a:spcAft>
                <a:spcPts val="0"/>
              </a:spcAft>
              <a:buSzPct val="95000"/>
              <a:buNone/>
              <a:tabLst>
                <a:tab pos="808038" algn="l"/>
              </a:tabLst>
            </a:pPr>
            <a:r>
              <a:rPr lang="tr-TR" sz="1400" i="1" dirty="0" smtClean="0">
                <a:solidFill>
                  <a:prstClr val="black"/>
                </a:solidFill>
                <a:latin typeface="Times New Roman" pitchFamily="18" charset="0"/>
                <a:ea typeface="Times New Roman"/>
                <a:cs typeface="Times New Roman" pitchFamily="18" charset="0"/>
              </a:rPr>
              <a:t>(Çerçeve Anlaşma İhaleleri Uygulama Yönetmeliği Madde - 43.) </a:t>
            </a:r>
            <a:endParaRPr lang="tr-TR" sz="1400" i="1" dirty="0">
              <a:solidFill>
                <a:prstClr val="black"/>
              </a:solidFill>
              <a:latin typeface="Times New Roman" pitchFamily="18" charset="0"/>
              <a:ea typeface="Times New Roman"/>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A.5. Yasaklılık Teyidi İşlemleri ile İlgili 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33905563"/>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4734 sayılı Kamu İhale Kanunu, </a:t>
            </a:r>
          </a:p>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4735 sayılı Kamu İhale Sözleşmeleri Kanunu,</a:t>
            </a:r>
          </a:p>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2886 sayılı Devlet İhale Kanunun</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a:p>
            <a:pPr marL="0" lvl="0" indent="0" algn="just" fontAlgn="auto">
              <a:lnSpc>
                <a:spcPts val="3300"/>
              </a:lnSpc>
              <a:spcBef>
                <a:spcPts val="0"/>
              </a:spcBef>
              <a:spcAft>
                <a:spcPts val="0"/>
              </a:spcAft>
              <a:buSzPct val="95000"/>
              <a:buNone/>
            </a:pPr>
            <a:r>
              <a:rPr lang="tr-TR" sz="2200" dirty="0">
                <a:solidFill>
                  <a:prstClr val="black"/>
                </a:solidFill>
                <a:latin typeface="Times New Roman" pitchFamily="18" charset="0"/>
                <a:cs typeface="Times New Roman" pitchFamily="18" charset="0"/>
              </a:rPr>
              <a:t>Çeşitli hükümlerinde, ihale sürecinde ve/veya sözleşmenin uygulanması sırasında bazı fiil veya davranışlarda bulunmanın yasak olduğu ve bu yasak fiil veya davranışlarda bulunanlar hakkında nasıl bir yaptırım uygulanacağı belirtilmiş olup; bu yaptırımlardan  biri de </a:t>
            </a:r>
            <a:r>
              <a:rPr lang="tr-TR" sz="2200" b="1" u="sng" dirty="0">
                <a:solidFill>
                  <a:prstClr val="black"/>
                </a:solidFill>
                <a:latin typeface="Times New Roman" pitchFamily="18" charset="0"/>
                <a:cs typeface="Times New Roman" pitchFamily="18" charset="0"/>
              </a:rPr>
              <a:t>ihalelere katılmaktan yasaklama</a:t>
            </a:r>
            <a:r>
              <a:rPr lang="tr-TR" sz="2200" b="1" dirty="0">
                <a:solidFill>
                  <a:prstClr val="black"/>
                </a:solidFill>
                <a:latin typeface="Times New Roman" pitchFamily="18" charset="0"/>
                <a:cs typeface="Times New Roman" pitchFamily="18" charset="0"/>
              </a:rPr>
              <a:t> </a:t>
            </a:r>
            <a:r>
              <a:rPr lang="tr-TR" sz="2200" dirty="0">
                <a:solidFill>
                  <a:prstClr val="black"/>
                </a:solidFill>
                <a:latin typeface="Times New Roman" pitchFamily="18" charset="0"/>
                <a:cs typeface="Times New Roman" pitchFamily="18" charset="0"/>
              </a:rPr>
              <a:t>işlemidir.</a:t>
            </a:r>
          </a:p>
        </p:txBody>
      </p:sp>
      <p:sp>
        <p:nvSpPr>
          <p:cNvPr id="4" name="Başlık 2"/>
          <p:cNvSpPr txBox="1">
            <a:spLocks/>
          </p:cNvSpPr>
          <p:nvPr/>
        </p:nvSpPr>
        <p:spPr bwMode="auto">
          <a:xfrm>
            <a:off x="1547664" y="332656"/>
            <a:ext cx="6707088"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İHALELERE KATILMAKTAN YASAKLAMA</a:t>
            </a:r>
            <a:endParaRPr lang="tr-TR" sz="2400" kern="0" dirty="0">
              <a:solidFill>
                <a:sysClr val="windowText" lastClr="000000"/>
              </a:solidFill>
            </a:endParaRPr>
          </a:p>
        </p:txBody>
      </p:sp>
    </p:spTree>
    <p:extLst>
      <p:ext uri="{BB962C8B-B14F-4D97-AF65-F5344CB8AC3E}">
        <p14:creationId xmlns:p14="http://schemas.microsoft.com/office/powerpoint/2010/main" val="2814114302"/>
      </p:ext>
    </p:extLst>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941168"/>
          </a:xfrm>
        </p:spPr>
        <p:txBody>
          <a:bodyPr rtlCol="0">
            <a:normAutofit/>
          </a:bodyPr>
          <a:lstStyle/>
          <a:p>
            <a:pPr marL="0" lvl="0" indent="0" algn="just" fontAlgn="auto">
              <a:lnSpc>
                <a:spcPts val="3120"/>
              </a:lnSpc>
              <a:spcBef>
                <a:spcPts val="0"/>
              </a:spcBef>
              <a:spcAft>
                <a:spcPts val="0"/>
              </a:spcAft>
              <a:buSzPct val="95000"/>
              <a:buNone/>
            </a:pPr>
            <a:r>
              <a:rPr lang="tr-TR" sz="2200" b="1" u="sng" dirty="0">
                <a:solidFill>
                  <a:prstClr val="black"/>
                </a:solidFill>
                <a:latin typeface="Times New Roman" pitchFamily="18" charset="0"/>
                <a:ea typeface="Times New Roman"/>
                <a:cs typeface="Times New Roman" pitchFamily="18" charset="0"/>
              </a:rPr>
              <a:t>Yasaklılık teyidi yapılırken: </a:t>
            </a:r>
          </a:p>
          <a:p>
            <a:pPr marL="274320" lvl="0" indent="-274320" algn="just" fontAlgn="auto">
              <a:lnSpc>
                <a:spcPts val="3120"/>
              </a:lnSpc>
              <a:spcBef>
                <a:spcPts val="1800"/>
              </a:spcBef>
              <a:spcAft>
                <a:spcPts val="0"/>
              </a:spcAft>
              <a:buSzPct val="95000"/>
              <a:buFont typeface="Wingdings" pitchFamily="2" charset="2"/>
              <a:buChar char="v"/>
            </a:pPr>
            <a:r>
              <a:rPr lang="tr-TR" sz="2200" dirty="0">
                <a:solidFill>
                  <a:prstClr val="black"/>
                </a:solidFill>
                <a:latin typeface="Times New Roman" pitchFamily="18" charset="0"/>
                <a:ea typeface="Times New Roman"/>
                <a:cs typeface="Times New Roman" pitchFamily="18" charset="0"/>
              </a:rPr>
              <a:t>Aday ve isteklilerin kendileri,</a:t>
            </a:r>
          </a:p>
          <a:p>
            <a:pPr marL="274320" lvl="0" indent="-274320" algn="just" fontAlgn="auto">
              <a:lnSpc>
                <a:spcPts val="3120"/>
              </a:lnSpc>
              <a:spcBef>
                <a:spcPts val="1800"/>
              </a:spcBef>
              <a:spcAft>
                <a:spcPts val="0"/>
              </a:spcAft>
              <a:buSzPct val="95000"/>
              <a:buFont typeface="Wingdings" pitchFamily="2" charset="2"/>
              <a:buChar char="v"/>
            </a:pPr>
            <a:r>
              <a:rPr lang="tr-TR" sz="2200" dirty="0">
                <a:solidFill>
                  <a:prstClr val="black"/>
                </a:solidFill>
                <a:latin typeface="Times New Roman" pitchFamily="18" charset="0"/>
                <a:ea typeface="Times New Roman"/>
                <a:cs typeface="Times New Roman" pitchFamily="18" charset="0"/>
              </a:rPr>
              <a:t>Şahıs şirketi </a:t>
            </a:r>
            <a:r>
              <a:rPr lang="tr-TR" sz="2200" dirty="0" smtClean="0">
                <a:solidFill>
                  <a:prstClr val="black"/>
                </a:solidFill>
                <a:latin typeface="Times New Roman" pitchFamily="18" charset="0"/>
                <a:ea typeface="Times New Roman"/>
                <a:cs typeface="Times New Roman" pitchFamily="18" charset="0"/>
              </a:rPr>
              <a:t>ortakları</a:t>
            </a:r>
            <a:endParaRPr lang="tr-TR" sz="2200" dirty="0">
              <a:solidFill>
                <a:prstClr val="black"/>
              </a:solidFill>
              <a:latin typeface="Times New Roman" pitchFamily="18" charset="0"/>
              <a:ea typeface="Times New Roman"/>
              <a:cs typeface="Times New Roman" pitchFamily="18" charset="0"/>
            </a:endParaRPr>
          </a:p>
          <a:p>
            <a:pPr marL="274320" lvl="0" indent="-274320" algn="just" fontAlgn="auto">
              <a:lnSpc>
                <a:spcPts val="3120"/>
              </a:lnSpc>
              <a:spcBef>
                <a:spcPts val="1800"/>
              </a:spcBef>
              <a:spcAft>
                <a:spcPts val="0"/>
              </a:spcAft>
              <a:buSzPct val="95000"/>
              <a:buFont typeface="Wingdings" pitchFamily="2" charset="2"/>
              <a:buChar char="v"/>
            </a:pPr>
            <a:r>
              <a:rPr lang="tr-TR" sz="2200" dirty="0" smtClean="0">
                <a:latin typeface="Times New Roman"/>
                <a:ea typeface="Times New Roman"/>
              </a:rPr>
              <a:t>Tüzel </a:t>
            </a:r>
            <a:r>
              <a:rPr lang="tr-TR" sz="2200" dirty="0">
                <a:latin typeface="Times New Roman"/>
                <a:ea typeface="Times New Roman"/>
              </a:rPr>
              <a:t>kişi aday veya isteklilerin % 50’den fazla hissesine sahip </a:t>
            </a:r>
            <a:r>
              <a:rPr lang="tr-TR" sz="2200" dirty="0" smtClean="0">
                <a:latin typeface="Times New Roman"/>
                <a:ea typeface="Times New Roman"/>
              </a:rPr>
              <a:t>ortakları</a:t>
            </a:r>
            <a:endParaRPr lang="tr-TR" sz="2200" dirty="0">
              <a:solidFill>
                <a:srgbClr val="FF0000"/>
              </a:solidFill>
              <a:latin typeface="Times New Roman" pitchFamily="18" charset="0"/>
              <a:ea typeface="Times New Roman"/>
              <a:cs typeface="Times New Roman" pitchFamily="18" charset="0"/>
            </a:endParaRPr>
          </a:p>
          <a:p>
            <a:pPr marL="274320" lvl="0" indent="-274320" algn="just" fontAlgn="auto">
              <a:lnSpc>
                <a:spcPts val="3120"/>
              </a:lnSpc>
              <a:spcBef>
                <a:spcPts val="1800"/>
              </a:spcBef>
              <a:spcAft>
                <a:spcPts val="0"/>
              </a:spcAft>
              <a:buSzPct val="95000"/>
              <a:buFont typeface="Wingdings" pitchFamily="2" charset="2"/>
              <a:buChar char="v"/>
            </a:pPr>
            <a:r>
              <a:rPr lang="tr-TR" sz="2200" dirty="0">
                <a:solidFill>
                  <a:prstClr val="black"/>
                </a:solidFill>
                <a:latin typeface="Times New Roman" pitchFamily="18" charset="0"/>
                <a:ea typeface="Times New Roman"/>
                <a:cs typeface="Times New Roman" pitchFamily="18" charset="0"/>
              </a:rPr>
              <a:t>Başvuru veya teklifi ya da sözleşmeyi imzalayan, başka bir ifade ile ihaleye katılan vekil ve </a:t>
            </a:r>
            <a:r>
              <a:rPr lang="tr-TR" sz="2200" dirty="0" smtClean="0">
                <a:solidFill>
                  <a:prstClr val="black"/>
                </a:solidFill>
                <a:latin typeface="Times New Roman" pitchFamily="18" charset="0"/>
                <a:ea typeface="Times New Roman"/>
                <a:cs typeface="Times New Roman" pitchFamily="18" charset="0"/>
              </a:rPr>
              <a:t>temsilcileri hakkında </a:t>
            </a:r>
            <a:r>
              <a:rPr lang="tr-TR" sz="2200" dirty="0">
                <a:solidFill>
                  <a:prstClr val="black"/>
                </a:solidFill>
                <a:latin typeface="Times New Roman" pitchFamily="18" charset="0"/>
                <a:ea typeface="Times New Roman"/>
                <a:cs typeface="Times New Roman" pitchFamily="18" charset="0"/>
              </a:rPr>
              <a:t>yasaklılık sorgulaması </a:t>
            </a:r>
            <a:r>
              <a:rPr lang="tr-TR" sz="2200" dirty="0" smtClean="0">
                <a:solidFill>
                  <a:prstClr val="black"/>
                </a:solidFill>
                <a:latin typeface="Times New Roman" pitchFamily="18" charset="0"/>
                <a:ea typeface="Times New Roman"/>
                <a:cs typeface="Times New Roman" pitchFamily="18" charset="0"/>
              </a:rPr>
              <a:t>yapılacaktır.</a:t>
            </a:r>
          </a:p>
          <a:p>
            <a:pPr marL="0" lvl="0" indent="0" algn="just" fontAlgn="auto">
              <a:lnSpc>
                <a:spcPts val="3120"/>
              </a:lnSpc>
              <a:spcBef>
                <a:spcPts val="1800"/>
              </a:spcBef>
              <a:spcAft>
                <a:spcPts val="0"/>
              </a:spcAft>
              <a:buSzPct val="95000"/>
              <a:buNone/>
            </a:pPr>
            <a:r>
              <a:rPr lang="tr-TR" sz="1400" i="1" dirty="0" smtClean="0">
                <a:solidFill>
                  <a:prstClr val="black"/>
                </a:solidFill>
                <a:latin typeface="Times New Roman" pitchFamily="18" charset="0"/>
                <a:ea typeface="Times New Roman"/>
                <a:cs typeface="Times New Roman" pitchFamily="18" charset="0"/>
              </a:rPr>
              <a:t>(Kamu İhale Genel Tebliği 30.5)</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A.5. Yasaklılık Teyidi İşlemleri ile İlgili 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66788791"/>
      </p:ext>
    </p:extLst>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a:lnSpc>
                <a:spcPct val="150000"/>
              </a:lnSpc>
              <a:spcBef>
                <a:spcPct val="0"/>
              </a:spcBef>
              <a:spcAft>
                <a:spcPts val="0"/>
              </a:spcAft>
              <a:buNone/>
            </a:pPr>
            <a:r>
              <a:rPr lang="tr-TR" sz="2200" b="1" u="sng" dirty="0">
                <a:solidFill>
                  <a:prstClr val="black"/>
                </a:solidFill>
                <a:latin typeface="Times New Roman"/>
                <a:cs typeface="Arial" charset="0"/>
              </a:rPr>
              <a:t>Haklarında yasaklama kararı verilenlerin;</a:t>
            </a:r>
          </a:p>
          <a:p>
            <a:pPr marL="355600" lvl="1" indent="-355600" algn="just">
              <a:lnSpc>
                <a:spcPts val="3300"/>
              </a:lnSpc>
              <a:spcBef>
                <a:spcPts val="3000"/>
              </a:spcBef>
              <a:spcAft>
                <a:spcPts val="0"/>
              </a:spcAft>
              <a:buSzPct val="85000"/>
              <a:buFont typeface="Wingdings" pitchFamily="2" charset="2"/>
              <a:buChar char="Ø"/>
            </a:pPr>
            <a:r>
              <a:rPr lang="tr-TR" sz="2200" dirty="0" smtClean="0">
                <a:solidFill>
                  <a:prstClr val="black"/>
                </a:solidFill>
                <a:latin typeface="Times New Roman"/>
                <a:cs typeface="Arial" charset="0"/>
              </a:rPr>
              <a:t>Şahıs </a:t>
            </a:r>
            <a:r>
              <a:rPr lang="tr-TR" sz="2200" dirty="0">
                <a:solidFill>
                  <a:prstClr val="black"/>
                </a:solidFill>
                <a:latin typeface="Times New Roman"/>
                <a:cs typeface="Arial" charset="0"/>
              </a:rPr>
              <a:t>şirketi olması halinde şirket ortaklarının tamamı hakkında,</a:t>
            </a:r>
          </a:p>
          <a:p>
            <a:pPr marL="355600" lvl="1" indent="-355600" algn="just">
              <a:lnSpc>
                <a:spcPts val="3300"/>
              </a:lnSpc>
              <a:spcBef>
                <a:spcPts val="3000"/>
              </a:spcBef>
              <a:spcAft>
                <a:spcPts val="0"/>
              </a:spcAft>
              <a:buSzPct val="85000"/>
              <a:buFont typeface="Wingdings" pitchFamily="2" charset="2"/>
              <a:buChar char="Ø"/>
            </a:pPr>
            <a:r>
              <a:rPr lang="tr-TR" sz="2200" dirty="0">
                <a:solidFill>
                  <a:prstClr val="black"/>
                </a:solidFill>
                <a:latin typeface="Times New Roman"/>
                <a:cs typeface="Arial" charset="0"/>
              </a:rPr>
              <a:t>Sermaye şirketi olması halinde sermayesinin yarısından fazlasına sahip olan gerçek veya tüzel kişi ortakları hakkında, yasaklama kararı verilir.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A.6</a:t>
            </a:r>
            <a:r>
              <a:rPr lang="tr-TR" sz="2400" b="1" kern="0" dirty="0">
                <a:solidFill>
                  <a:srgbClr val="FF0000"/>
                </a:solidFill>
                <a:latin typeface="Times New Roman" pitchFamily="18" charset="0"/>
                <a:cs typeface="Times New Roman" pitchFamily="18" charset="0"/>
              </a:rPr>
              <a:t>. Haklarında Yasaklama Verilen Gerçek veya Tüzel Kişiler ile İlgili </a:t>
            </a:r>
            <a:r>
              <a:rPr lang="tr-TR" sz="2400" b="1" kern="0" dirty="0" smtClean="0">
                <a:solidFill>
                  <a:srgbClr val="FF0000"/>
                </a:solidFill>
                <a:latin typeface="Times New Roman" pitchFamily="18" charset="0"/>
                <a:cs typeface="Times New Roman" pitchFamily="18" charset="0"/>
              </a:rPr>
              <a:t>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200624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248472"/>
          </a:xfrm>
        </p:spPr>
        <p:txBody>
          <a:bodyPr rtlCol="0">
            <a:normAutofit/>
          </a:bodyPr>
          <a:lstStyle/>
          <a:p>
            <a:pPr marL="0" lvl="0" indent="0" algn="just">
              <a:lnSpc>
                <a:spcPts val="2640"/>
              </a:lnSpc>
              <a:spcBef>
                <a:spcPct val="0"/>
              </a:spcBef>
              <a:spcAft>
                <a:spcPts val="0"/>
              </a:spcAft>
              <a:buNone/>
            </a:pPr>
            <a:r>
              <a:rPr lang="tr-TR" sz="2200" b="1" u="sng" dirty="0">
                <a:solidFill>
                  <a:prstClr val="black"/>
                </a:solidFill>
                <a:latin typeface="Times New Roman"/>
                <a:cs typeface="Arial" charset="0"/>
              </a:rPr>
              <a:t>Yasaklama kararı verilenlerin gerçek veya tüzel kişi olması durumuna göre; </a:t>
            </a:r>
          </a:p>
          <a:p>
            <a:pPr marL="355600" lvl="0" indent="-355600" algn="just" defTabSz="255588">
              <a:lnSpc>
                <a:spcPts val="3300"/>
              </a:lnSpc>
              <a:spcBef>
                <a:spcPts val="2400"/>
              </a:spcBef>
              <a:spcAft>
                <a:spcPts val="0"/>
              </a:spcAft>
              <a:buFont typeface="Wingdings" pitchFamily="2" charset="2"/>
              <a:buChar char="Ø"/>
              <a:tabLst>
                <a:tab pos="712788" algn="l"/>
              </a:tabLst>
            </a:pPr>
            <a:r>
              <a:rPr lang="tr-TR" sz="2200" dirty="0">
                <a:solidFill>
                  <a:prstClr val="black"/>
                </a:solidFill>
                <a:latin typeface="Times New Roman"/>
                <a:cs typeface="Arial" charset="0"/>
              </a:rPr>
              <a:t>Ayrıca bir şahıs şirketinde ortak olmaları halinde bu şahıs şirketi hakkında, </a:t>
            </a:r>
          </a:p>
          <a:p>
            <a:pPr marL="355600" lvl="0" indent="-355600" algn="just">
              <a:lnSpc>
                <a:spcPts val="3300"/>
              </a:lnSpc>
              <a:spcBef>
                <a:spcPts val="2400"/>
              </a:spcBef>
              <a:spcAft>
                <a:spcPts val="0"/>
              </a:spcAft>
              <a:buFont typeface="Wingdings" pitchFamily="2" charset="2"/>
              <a:buChar char="Ø"/>
            </a:pPr>
            <a:r>
              <a:rPr lang="tr-TR" sz="2200" dirty="0">
                <a:solidFill>
                  <a:prstClr val="black"/>
                </a:solidFill>
                <a:latin typeface="Times New Roman"/>
                <a:cs typeface="Arial" charset="0"/>
              </a:rPr>
              <a:t>Sermaye şirketinde ortak olmaları halinde ise sermayesinin yarısından fazlasına sahip olmaları kaydıyla bu sermaye şirketi hakkında da yasaklama kararı verilir</a:t>
            </a:r>
            <a:r>
              <a:rPr lang="tr-TR" sz="2200" dirty="0" smtClean="0">
                <a:solidFill>
                  <a:prstClr val="black"/>
                </a:solidFill>
                <a:latin typeface="Times New Roman"/>
                <a:cs typeface="Arial" charset="0"/>
              </a:rPr>
              <a:t>.</a:t>
            </a:r>
          </a:p>
          <a:p>
            <a:pPr marL="0" lvl="0" indent="0" algn="just">
              <a:lnSpc>
                <a:spcPts val="3300"/>
              </a:lnSpc>
              <a:spcBef>
                <a:spcPts val="2400"/>
              </a:spcBef>
              <a:spcAft>
                <a:spcPts val="0"/>
              </a:spcAft>
              <a:buNone/>
            </a:pPr>
            <a:r>
              <a:rPr lang="tr-TR" sz="1400" i="1" dirty="0" smtClean="0">
                <a:solidFill>
                  <a:prstClr val="black"/>
                </a:solidFill>
                <a:latin typeface="Times New Roman"/>
                <a:cs typeface="Arial" charset="0"/>
              </a:rPr>
              <a:t>(4735 Sayılı Kanun – Madde 26.)</a:t>
            </a:r>
            <a:endParaRPr lang="tr-TR" sz="1400" i="1" dirty="0">
              <a:solidFill>
                <a:prstClr val="black"/>
              </a:solidFill>
              <a:latin typeface="Times New Roman"/>
              <a:cs typeface="Arial"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A.6</a:t>
            </a:r>
            <a:r>
              <a:rPr lang="tr-TR" sz="2400" b="1" kern="0" dirty="0">
                <a:solidFill>
                  <a:srgbClr val="FF0000"/>
                </a:solidFill>
                <a:latin typeface="Times New Roman" pitchFamily="18" charset="0"/>
                <a:cs typeface="Times New Roman" pitchFamily="18" charset="0"/>
              </a:rPr>
              <a:t>. Haklarında Yasaklama Verilen Gerçek veya Tüzel Kişiler ile İlgili </a:t>
            </a:r>
            <a:r>
              <a:rPr lang="tr-TR" sz="2400" b="1" kern="0" dirty="0" smtClean="0">
                <a:solidFill>
                  <a:srgbClr val="FF0000"/>
                </a:solidFill>
                <a:latin typeface="Times New Roman" pitchFamily="18" charset="0"/>
                <a:cs typeface="Times New Roman" pitchFamily="18" charset="0"/>
              </a:rPr>
              <a:t>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32212550"/>
      </p:ext>
    </p:extLst>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320480"/>
          </a:xfrm>
        </p:spPr>
        <p:txBody>
          <a:bodyPr rtlCol="0">
            <a:normAutofit/>
          </a:bodyPr>
          <a:lstStyle/>
          <a:p>
            <a:pPr marL="0" lvl="0" indent="0" algn="just">
              <a:lnSpc>
                <a:spcPct val="160000"/>
              </a:lnSpc>
              <a:spcBef>
                <a:spcPct val="0"/>
              </a:spcBef>
              <a:spcAft>
                <a:spcPts val="0"/>
              </a:spcAft>
              <a:buNone/>
            </a:pPr>
            <a:r>
              <a:rPr lang="tr-TR" sz="2200" b="1" u="sng" dirty="0">
                <a:solidFill>
                  <a:prstClr val="black"/>
                </a:solidFill>
                <a:latin typeface="Times New Roman"/>
                <a:cs typeface="Arial" charset="0"/>
              </a:rPr>
              <a:t>Geçici Teminatın Gelir Kaydedileceği Durumlar:</a:t>
            </a:r>
          </a:p>
          <a:p>
            <a:pPr marL="355600" lvl="0" indent="-355600" algn="just">
              <a:lnSpc>
                <a:spcPts val="3300"/>
              </a:lnSpc>
              <a:spcBef>
                <a:spcPts val="1200"/>
              </a:spcBef>
              <a:spcAft>
                <a:spcPts val="0"/>
              </a:spcAft>
              <a:buFont typeface="Wingdings" pitchFamily="2" charset="2"/>
              <a:buChar char="Ø"/>
            </a:pPr>
            <a:r>
              <a:rPr lang="tr-TR" sz="2200" dirty="0">
                <a:solidFill>
                  <a:prstClr val="black"/>
                </a:solidFill>
                <a:latin typeface="Times New Roman"/>
                <a:cs typeface="Arial" charset="0"/>
              </a:rPr>
              <a:t>Teklifin esasını değiştirecek nitelikte olmaması kaydıyla, belgelerde yer alan bilgi eksikliğinin idarece belirlenen sürede istekli tarafından tamamlanmaması</a:t>
            </a:r>
            <a:r>
              <a:rPr lang="tr-TR" sz="2200" dirty="0" smtClean="0">
                <a:solidFill>
                  <a:prstClr val="black"/>
                </a:solidFill>
                <a:latin typeface="Times New Roman"/>
                <a:cs typeface="Arial" charset="0"/>
              </a:rPr>
              <a:t>,</a:t>
            </a:r>
          </a:p>
          <a:p>
            <a:pPr marL="355600" lvl="0" indent="-355600" algn="just">
              <a:lnSpc>
                <a:spcPts val="3300"/>
              </a:lnSpc>
              <a:spcBef>
                <a:spcPts val="1200"/>
              </a:spcBef>
              <a:spcAft>
                <a:spcPts val="0"/>
              </a:spcAft>
              <a:buFont typeface="Wingdings" pitchFamily="2" charset="2"/>
              <a:buChar char="Ø"/>
            </a:pPr>
            <a:r>
              <a:rPr lang="tr-TR" sz="2200" dirty="0" smtClean="0">
                <a:solidFill>
                  <a:prstClr val="black"/>
                </a:solidFill>
                <a:latin typeface="Times New Roman"/>
                <a:cs typeface="Arial" charset="0"/>
              </a:rPr>
              <a:t>4734 </a:t>
            </a:r>
            <a:r>
              <a:rPr lang="tr-TR" sz="2200" dirty="0">
                <a:solidFill>
                  <a:prstClr val="black"/>
                </a:solidFill>
                <a:latin typeface="Times New Roman"/>
                <a:cs typeface="Arial" charset="0"/>
              </a:rPr>
              <a:t>sayılı Kamu İhale Kanununun 10 uncu maddesi kapsamında istenilen belgelerden; </a:t>
            </a:r>
            <a:endParaRPr lang="tr-TR" sz="2200" dirty="0" smtClean="0">
              <a:solidFill>
                <a:prstClr val="black"/>
              </a:solidFill>
              <a:latin typeface="Times New Roman"/>
              <a:cs typeface="Arial" charset="0"/>
            </a:endParaRPr>
          </a:p>
          <a:p>
            <a:pPr marL="719138" lvl="0" indent="-363538" algn="just">
              <a:lnSpc>
                <a:spcPts val="3300"/>
              </a:lnSpc>
              <a:spcBef>
                <a:spcPct val="0"/>
              </a:spcBef>
              <a:spcAft>
                <a:spcPts val="0"/>
              </a:spcAft>
              <a:buFont typeface="Arial" pitchFamily="34" charset="0"/>
              <a:buChar char="•"/>
            </a:pPr>
            <a:r>
              <a:rPr lang="tr-TR" sz="2200" dirty="0" smtClean="0">
                <a:solidFill>
                  <a:prstClr val="black"/>
                </a:solidFill>
                <a:latin typeface="Times New Roman"/>
                <a:cs typeface="Arial" charset="0"/>
              </a:rPr>
              <a:t>İstekli </a:t>
            </a:r>
            <a:r>
              <a:rPr lang="tr-TR" sz="2200" dirty="0">
                <a:solidFill>
                  <a:prstClr val="black"/>
                </a:solidFill>
                <a:latin typeface="Times New Roman"/>
                <a:cs typeface="Arial" charset="0"/>
              </a:rPr>
              <a:t>tarafından gerçeğe aykırı hususlar içeren taahhütname sunulması</a:t>
            </a:r>
            <a:r>
              <a:rPr lang="tr-TR" sz="2200" dirty="0" smtClean="0">
                <a:solidFill>
                  <a:prstClr val="black"/>
                </a:solidFill>
                <a:latin typeface="Times New Roman"/>
                <a:cs typeface="Arial" charset="0"/>
              </a:rPr>
              <a:t>,</a:t>
            </a:r>
          </a:p>
          <a:p>
            <a:pPr marL="355600" lvl="0" indent="0" algn="just">
              <a:lnSpc>
                <a:spcPct val="160000"/>
              </a:lnSpc>
              <a:spcBef>
                <a:spcPct val="0"/>
              </a:spcBef>
              <a:spcAft>
                <a:spcPts val="0"/>
              </a:spcAft>
              <a:buNone/>
            </a:pPr>
            <a:endParaRPr lang="tr-TR" sz="2000" dirty="0">
              <a:solidFill>
                <a:prstClr val="black"/>
              </a:solidFill>
              <a:latin typeface="Times New Roman"/>
              <a:cs typeface="Arial" charset="0"/>
            </a:endParaRPr>
          </a:p>
          <a:p>
            <a:pPr marL="541338" lvl="0" indent="-185738" algn="just">
              <a:lnSpc>
                <a:spcPct val="160000"/>
              </a:lnSpc>
              <a:spcBef>
                <a:spcPct val="0"/>
              </a:spcBef>
              <a:spcAft>
                <a:spcPts val="0"/>
              </a:spcAft>
              <a:buFont typeface="Arial" pitchFamily="34" charset="0"/>
              <a:buChar char="•"/>
            </a:pPr>
            <a:endParaRPr lang="tr-TR" sz="2000" dirty="0" smtClean="0">
              <a:solidFill>
                <a:prstClr val="black"/>
              </a:solidFill>
              <a:latin typeface="Times New Roman"/>
              <a:cs typeface="Arial" charset="0"/>
            </a:endParaRPr>
          </a:p>
          <a:p>
            <a:pPr marL="355600" lvl="0" indent="-355600" algn="just">
              <a:lnSpc>
                <a:spcPct val="160000"/>
              </a:lnSpc>
              <a:spcBef>
                <a:spcPct val="0"/>
              </a:spcBef>
              <a:spcAft>
                <a:spcPts val="0"/>
              </a:spcAft>
              <a:buFont typeface="Wingdings" pitchFamily="2" charset="2"/>
              <a:buChar char="Ø"/>
            </a:pPr>
            <a:endParaRPr lang="tr-TR" sz="2000" dirty="0">
              <a:solidFill>
                <a:prstClr val="black"/>
              </a:solidFill>
              <a:latin typeface="Times New Roman"/>
              <a:cs typeface="Arial"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A.7. </a:t>
            </a:r>
            <a:r>
              <a:rPr lang="tr-TR" sz="2400" b="1" kern="0" dirty="0">
                <a:solidFill>
                  <a:srgbClr val="FF0000"/>
                </a:solidFill>
                <a:latin typeface="Times New Roman" pitchFamily="18" charset="0"/>
                <a:cs typeface="Times New Roman" pitchFamily="18" charset="0"/>
              </a:rPr>
              <a:t>Teminatların Gelir Kaydedilmesi ile İlgili </a:t>
            </a:r>
            <a:r>
              <a:rPr lang="tr-TR" sz="2400" b="1" kern="0" dirty="0" smtClean="0">
                <a:solidFill>
                  <a:srgbClr val="FF0000"/>
                </a:solidFill>
                <a:latin typeface="Times New Roman" pitchFamily="18" charset="0"/>
                <a:cs typeface="Times New Roman" pitchFamily="18" charset="0"/>
              </a:rPr>
              <a:t>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365753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8840"/>
            <a:ext cx="8229600" cy="4680520"/>
          </a:xfrm>
        </p:spPr>
        <p:txBody>
          <a:bodyPr rtlCol="0">
            <a:normAutofit/>
          </a:bodyPr>
          <a:lstStyle/>
          <a:p>
            <a:pPr marL="0" lvl="0" indent="0" algn="just">
              <a:lnSpc>
                <a:spcPct val="160000"/>
              </a:lnSpc>
              <a:spcBef>
                <a:spcPct val="0"/>
              </a:spcBef>
              <a:spcAft>
                <a:spcPts val="0"/>
              </a:spcAft>
              <a:buNone/>
            </a:pPr>
            <a:r>
              <a:rPr lang="tr-TR" sz="2200" b="1" u="sng" dirty="0">
                <a:solidFill>
                  <a:prstClr val="black"/>
                </a:solidFill>
                <a:latin typeface="Times New Roman"/>
                <a:cs typeface="Arial" charset="0"/>
              </a:rPr>
              <a:t>Geçici Teminatın Gelir Kaydedileceği Durumlar:</a:t>
            </a:r>
          </a:p>
          <a:p>
            <a:pPr marL="719138" lvl="0" indent="-363538" algn="just">
              <a:spcBef>
                <a:spcPts val="1800"/>
              </a:spcBef>
              <a:spcAft>
                <a:spcPts val="0"/>
              </a:spcAft>
              <a:buFont typeface="Arial" pitchFamily="34" charset="0"/>
              <a:buChar char="•"/>
            </a:pPr>
            <a:r>
              <a:rPr lang="tr-TR" sz="2200" dirty="0" smtClean="0">
                <a:solidFill>
                  <a:prstClr val="black"/>
                </a:solidFill>
                <a:latin typeface="Times New Roman"/>
                <a:cs typeface="Arial" charset="0"/>
              </a:rPr>
              <a:t>İsteklilerin </a:t>
            </a:r>
            <a:r>
              <a:rPr lang="tr-TR" sz="2200" dirty="0">
                <a:solidFill>
                  <a:prstClr val="black"/>
                </a:solidFill>
                <a:latin typeface="Times New Roman"/>
                <a:cs typeface="Arial" charset="0"/>
              </a:rPr>
              <a:t>taahhüt edilen duruma aykırı hususlarının bulunduğunun anlaşılması </a:t>
            </a:r>
            <a:r>
              <a:rPr lang="tr-TR" sz="2200" i="1" dirty="0">
                <a:solidFill>
                  <a:prstClr val="black"/>
                </a:solidFill>
                <a:latin typeface="Times New Roman"/>
                <a:cs typeface="Arial" charset="0"/>
              </a:rPr>
              <a:t>(sosyal güvenlik prim veya vergi borcu bulunması gibi</a:t>
            </a:r>
            <a:r>
              <a:rPr lang="tr-TR" sz="2200" i="1" dirty="0" smtClean="0">
                <a:solidFill>
                  <a:prstClr val="black"/>
                </a:solidFill>
                <a:latin typeface="Times New Roman"/>
                <a:cs typeface="Arial" charset="0"/>
              </a:rPr>
              <a:t>)</a:t>
            </a:r>
            <a:r>
              <a:rPr lang="tr-TR" sz="2200" dirty="0" smtClean="0">
                <a:solidFill>
                  <a:prstClr val="black"/>
                </a:solidFill>
                <a:latin typeface="Times New Roman"/>
                <a:cs typeface="Arial" charset="0"/>
              </a:rPr>
              <a:t>,</a:t>
            </a:r>
          </a:p>
          <a:p>
            <a:pPr marL="719138" lvl="0" indent="-363538" algn="just">
              <a:spcBef>
                <a:spcPts val="1800"/>
              </a:spcBef>
              <a:spcAft>
                <a:spcPts val="0"/>
              </a:spcAft>
              <a:buFont typeface="Arial" pitchFamily="34" charset="0"/>
              <a:buChar char="•"/>
            </a:pPr>
            <a:r>
              <a:rPr lang="tr-TR" sz="2200" b="1" dirty="0">
                <a:solidFill>
                  <a:prstClr val="black"/>
                </a:solidFill>
                <a:latin typeface="Times New Roman"/>
                <a:cs typeface="Arial" charset="0"/>
              </a:rPr>
              <a:t>İhaleye katılamayacaklar arasında sayılanlardan olduğu </a:t>
            </a:r>
            <a:r>
              <a:rPr lang="tr-TR" sz="2200" dirty="0">
                <a:solidFill>
                  <a:prstClr val="black"/>
                </a:solidFill>
                <a:latin typeface="Times New Roman"/>
                <a:cs typeface="Arial" charset="0"/>
              </a:rPr>
              <a:t>halde ihaleye katılınmış olması</a:t>
            </a:r>
            <a:r>
              <a:rPr lang="tr-TR" sz="2200" dirty="0" smtClean="0">
                <a:solidFill>
                  <a:prstClr val="black"/>
                </a:solidFill>
                <a:latin typeface="Times New Roman"/>
                <a:cs typeface="Arial" charset="0"/>
              </a:rPr>
              <a:t>,</a:t>
            </a:r>
          </a:p>
          <a:p>
            <a:pPr marL="719138" lvl="0" indent="-363538" algn="just">
              <a:spcBef>
                <a:spcPts val="1800"/>
              </a:spcBef>
              <a:spcAft>
                <a:spcPts val="0"/>
              </a:spcAft>
              <a:buFont typeface="Arial" pitchFamily="34" charset="0"/>
              <a:buChar char="•"/>
            </a:pPr>
            <a:r>
              <a:rPr lang="tr-TR" sz="2200" dirty="0">
                <a:solidFill>
                  <a:prstClr val="black"/>
                </a:solidFill>
                <a:latin typeface="Times New Roman"/>
                <a:cs typeface="Arial" charset="0"/>
              </a:rPr>
              <a:t>İhaleyi kazanan istekli veya ikinci en avantajlı teklif sahibinin Kanunda belirtilen sürede kesin teminatını vermemesi ve </a:t>
            </a:r>
            <a:r>
              <a:rPr lang="tr-TR" sz="2200" b="1" dirty="0">
                <a:solidFill>
                  <a:prstClr val="black"/>
                </a:solidFill>
                <a:latin typeface="Times New Roman"/>
                <a:cs typeface="Arial" charset="0"/>
              </a:rPr>
              <a:t>sözleşmeyi </a:t>
            </a:r>
            <a:r>
              <a:rPr lang="tr-TR" sz="2200" b="1" dirty="0" smtClean="0">
                <a:solidFill>
                  <a:prstClr val="black"/>
                </a:solidFill>
                <a:latin typeface="Times New Roman"/>
                <a:cs typeface="Arial" charset="0"/>
              </a:rPr>
              <a:t>imzalamaması </a:t>
            </a:r>
            <a:r>
              <a:rPr lang="tr-TR" sz="2200" dirty="0" smtClean="0">
                <a:solidFill>
                  <a:prstClr val="black"/>
                </a:solidFill>
                <a:latin typeface="Times New Roman"/>
                <a:cs typeface="Arial" charset="0"/>
              </a:rPr>
              <a:t>durumlarında </a:t>
            </a:r>
            <a:r>
              <a:rPr lang="tr-TR" sz="2200" b="1" dirty="0">
                <a:solidFill>
                  <a:prstClr val="black"/>
                </a:solidFill>
                <a:latin typeface="Times New Roman"/>
                <a:cs typeface="Arial" charset="0"/>
              </a:rPr>
              <a:t>geçici teminat iade edilmeyerek gelir kaydedilir.</a:t>
            </a:r>
          </a:p>
          <a:p>
            <a:pPr marL="355600" lvl="0" indent="0" algn="just">
              <a:lnSpc>
                <a:spcPct val="160000"/>
              </a:lnSpc>
              <a:spcBef>
                <a:spcPct val="0"/>
              </a:spcBef>
              <a:spcAft>
                <a:spcPts val="0"/>
              </a:spcAft>
              <a:buNone/>
            </a:pPr>
            <a:endParaRPr lang="tr-TR" sz="2000" dirty="0">
              <a:solidFill>
                <a:prstClr val="black"/>
              </a:solidFill>
              <a:latin typeface="Times New Roman"/>
              <a:cs typeface="Arial" charset="0"/>
            </a:endParaRPr>
          </a:p>
          <a:p>
            <a:pPr marL="541338" lvl="0" indent="-185738" algn="just">
              <a:lnSpc>
                <a:spcPct val="160000"/>
              </a:lnSpc>
              <a:spcBef>
                <a:spcPct val="0"/>
              </a:spcBef>
              <a:spcAft>
                <a:spcPts val="0"/>
              </a:spcAft>
              <a:buFont typeface="Arial" pitchFamily="34" charset="0"/>
              <a:buChar char="•"/>
            </a:pPr>
            <a:endParaRPr lang="tr-TR" sz="2000" dirty="0">
              <a:solidFill>
                <a:prstClr val="black"/>
              </a:solidFill>
              <a:latin typeface="Times New Roman"/>
              <a:cs typeface="Arial" charset="0"/>
            </a:endParaRPr>
          </a:p>
          <a:p>
            <a:pPr marL="541338" lvl="0" indent="-185738" algn="just">
              <a:lnSpc>
                <a:spcPct val="160000"/>
              </a:lnSpc>
              <a:spcBef>
                <a:spcPct val="0"/>
              </a:spcBef>
              <a:spcAft>
                <a:spcPts val="0"/>
              </a:spcAft>
              <a:buFont typeface="Arial" pitchFamily="34" charset="0"/>
              <a:buChar char="•"/>
            </a:pPr>
            <a:endParaRPr lang="tr-TR" sz="2000" dirty="0" smtClean="0">
              <a:solidFill>
                <a:prstClr val="black"/>
              </a:solidFill>
              <a:latin typeface="Times New Roman"/>
              <a:cs typeface="Arial" charset="0"/>
            </a:endParaRPr>
          </a:p>
          <a:p>
            <a:pPr marL="541338" lvl="0" indent="-185738" algn="just">
              <a:lnSpc>
                <a:spcPct val="160000"/>
              </a:lnSpc>
              <a:spcBef>
                <a:spcPct val="0"/>
              </a:spcBef>
              <a:spcAft>
                <a:spcPts val="0"/>
              </a:spcAft>
              <a:buFont typeface="Arial" pitchFamily="34" charset="0"/>
              <a:buChar char="•"/>
            </a:pPr>
            <a:endParaRPr lang="tr-TR" sz="2000" dirty="0">
              <a:solidFill>
                <a:prstClr val="black"/>
              </a:solidFill>
              <a:latin typeface="Times New Roman"/>
              <a:cs typeface="Arial" charset="0"/>
            </a:endParaRPr>
          </a:p>
          <a:p>
            <a:pPr marL="541338" lvl="0" indent="-185738" algn="just">
              <a:lnSpc>
                <a:spcPct val="160000"/>
              </a:lnSpc>
              <a:spcBef>
                <a:spcPct val="0"/>
              </a:spcBef>
              <a:spcAft>
                <a:spcPts val="0"/>
              </a:spcAft>
              <a:buFont typeface="Arial" pitchFamily="34" charset="0"/>
              <a:buChar char="•"/>
            </a:pPr>
            <a:endParaRPr lang="tr-TR" sz="2000" dirty="0">
              <a:solidFill>
                <a:prstClr val="black"/>
              </a:solidFill>
              <a:latin typeface="Times New Roman"/>
              <a:cs typeface="Arial" charset="0"/>
            </a:endParaRPr>
          </a:p>
          <a:p>
            <a:pPr marL="541338" lvl="0" indent="-185738" algn="just">
              <a:lnSpc>
                <a:spcPct val="160000"/>
              </a:lnSpc>
              <a:spcBef>
                <a:spcPct val="0"/>
              </a:spcBef>
              <a:spcAft>
                <a:spcPts val="0"/>
              </a:spcAft>
              <a:buFont typeface="Arial" pitchFamily="34" charset="0"/>
              <a:buChar char="•"/>
            </a:pPr>
            <a:endParaRPr lang="tr-TR" sz="2000" dirty="0" smtClean="0">
              <a:solidFill>
                <a:prstClr val="black"/>
              </a:solidFill>
              <a:latin typeface="Times New Roman"/>
              <a:cs typeface="Arial" charset="0"/>
            </a:endParaRPr>
          </a:p>
          <a:p>
            <a:pPr marL="355600" lvl="0" indent="-355600" algn="just">
              <a:lnSpc>
                <a:spcPct val="160000"/>
              </a:lnSpc>
              <a:spcBef>
                <a:spcPct val="0"/>
              </a:spcBef>
              <a:spcAft>
                <a:spcPts val="0"/>
              </a:spcAft>
              <a:buFont typeface="Wingdings" pitchFamily="2" charset="2"/>
              <a:buChar char="Ø"/>
            </a:pPr>
            <a:endParaRPr lang="tr-TR" sz="2000" dirty="0">
              <a:solidFill>
                <a:prstClr val="black"/>
              </a:solidFill>
              <a:latin typeface="Times New Roman"/>
              <a:cs typeface="Arial"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A.7. </a:t>
            </a:r>
            <a:r>
              <a:rPr lang="tr-TR" sz="2400" b="1" kern="0" dirty="0">
                <a:solidFill>
                  <a:srgbClr val="FF0000"/>
                </a:solidFill>
                <a:latin typeface="Times New Roman" pitchFamily="18" charset="0"/>
                <a:cs typeface="Times New Roman" pitchFamily="18" charset="0"/>
              </a:rPr>
              <a:t>Teminatların Gelir Kaydedilmesi ile İlgili </a:t>
            </a:r>
            <a:r>
              <a:rPr lang="tr-TR" sz="2400" b="1" kern="0" dirty="0" smtClean="0">
                <a:solidFill>
                  <a:srgbClr val="FF0000"/>
                </a:solidFill>
                <a:latin typeface="Times New Roman" pitchFamily="18" charset="0"/>
                <a:cs typeface="Times New Roman" pitchFamily="18" charset="0"/>
              </a:rPr>
              <a:t>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07186410"/>
      </p:ext>
    </p:extLst>
  </p:cSld>
  <p:clrMapOvr>
    <a:masterClrMapping/>
  </p:clrMapOvr>
  <p:transition spd="slow">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792163" lvl="0" algn="just">
              <a:lnSpc>
                <a:spcPct val="150000"/>
              </a:lnSpc>
              <a:spcBef>
                <a:spcPct val="0"/>
              </a:spcBef>
              <a:buFont typeface="Wingdings" pitchFamily="2" charset="2"/>
              <a:buChar char="v"/>
            </a:pPr>
            <a:r>
              <a:rPr lang="tr-TR" sz="2200" dirty="0">
                <a:latin typeface="Times New Roman"/>
                <a:cs typeface="Arial" charset="0"/>
              </a:rPr>
              <a:t>Ancak 4734 sayılı Kanunun 17 </a:t>
            </a:r>
            <a:r>
              <a:rPr lang="tr-TR" sz="2200" dirty="0" err="1">
                <a:latin typeface="Times New Roman"/>
                <a:cs typeface="Arial" charset="0"/>
              </a:rPr>
              <a:t>nci</a:t>
            </a:r>
            <a:r>
              <a:rPr lang="tr-TR" sz="2200" dirty="0">
                <a:latin typeface="Times New Roman"/>
                <a:cs typeface="Arial" charset="0"/>
              </a:rPr>
              <a:t> maddesinin (a), (b), (c) ve (d) bentleri kapsamında verilen yasaklama kararlarında geçici teminatlar gelir kaydedilmeyecek olup, </a:t>
            </a:r>
            <a:r>
              <a:rPr lang="tr-TR" sz="2200" b="1" dirty="0">
                <a:latin typeface="Times New Roman"/>
                <a:cs typeface="Arial" charset="0"/>
              </a:rPr>
              <a:t>sadece 17 </a:t>
            </a:r>
            <a:r>
              <a:rPr lang="tr-TR" sz="2200" b="1" dirty="0" err="1">
                <a:latin typeface="Times New Roman"/>
                <a:cs typeface="Arial" charset="0"/>
              </a:rPr>
              <a:t>nci</a:t>
            </a:r>
            <a:r>
              <a:rPr lang="tr-TR" sz="2200" b="1" dirty="0">
                <a:latin typeface="Times New Roman"/>
                <a:cs typeface="Arial" charset="0"/>
              </a:rPr>
              <a:t> maddenin (e) bendi kapsamında</a:t>
            </a:r>
            <a:r>
              <a:rPr lang="tr-TR" sz="2200" dirty="0">
                <a:latin typeface="Times New Roman"/>
                <a:cs typeface="Arial" charset="0"/>
              </a:rPr>
              <a:t> verilen yasaklama kararlarında </a:t>
            </a:r>
            <a:r>
              <a:rPr lang="tr-TR" sz="2200" b="1" dirty="0">
                <a:latin typeface="Times New Roman"/>
                <a:cs typeface="Arial" charset="0"/>
              </a:rPr>
              <a:t>geçici teminat gelir kaydedilecektir.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A.7. </a:t>
            </a:r>
            <a:r>
              <a:rPr lang="tr-TR" sz="2400" b="1" kern="0" dirty="0">
                <a:solidFill>
                  <a:srgbClr val="FF0000"/>
                </a:solidFill>
                <a:latin typeface="Times New Roman" pitchFamily="18" charset="0"/>
                <a:cs typeface="Times New Roman" pitchFamily="18" charset="0"/>
              </a:rPr>
              <a:t>Teminatların Gelir Kaydedilmesi ile İlgili </a:t>
            </a:r>
            <a:r>
              <a:rPr lang="tr-TR" sz="2400" b="1" kern="0" dirty="0" smtClean="0">
                <a:solidFill>
                  <a:srgbClr val="FF0000"/>
                </a:solidFill>
                <a:latin typeface="Times New Roman" pitchFamily="18" charset="0"/>
                <a:cs typeface="Times New Roman" pitchFamily="18" charset="0"/>
              </a:rPr>
              <a:t>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828776813"/>
      </p:ext>
    </p:extLst>
  </p:cSld>
  <p:clrMapOvr>
    <a:masterClrMapping/>
  </p:clrMapOvr>
  <p:transition spd="slow">
    <p:pull/>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44824"/>
            <a:ext cx="8229600" cy="4680520"/>
          </a:xfrm>
        </p:spPr>
        <p:txBody>
          <a:bodyPr rtlCol="0">
            <a:normAutofit/>
          </a:bodyPr>
          <a:lstStyle/>
          <a:p>
            <a:pPr marL="0" lvl="0" indent="0" algn="just">
              <a:lnSpc>
                <a:spcPct val="160000"/>
              </a:lnSpc>
              <a:spcBef>
                <a:spcPct val="0"/>
              </a:spcBef>
              <a:spcAft>
                <a:spcPts val="0"/>
              </a:spcAft>
              <a:buNone/>
            </a:pPr>
            <a:r>
              <a:rPr lang="tr-TR" sz="2000" b="1" u="sng" dirty="0">
                <a:solidFill>
                  <a:prstClr val="black"/>
                </a:solidFill>
                <a:latin typeface="Times New Roman"/>
                <a:cs typeface="Arial" charset="0"/>
              </a:rPr>
              <a:t>Kesin </a:t>
            </a:r>
            <a:r>
              <a:rPr lang="tr-TR" sz="2200" b="1" u="sng" dirty="0">
                <a:solidFill>
                  <a:prstClr val="black"/>
                </a:solidFill>
                <a:latin typeface="Times New Roman"/>
                <a:cs typeface="Arial" charset="0"/>
              </a:rPr>
              <a:t>Teminatın Gelir Kaydedileceği durumlar</a:t>
            </a:r>
            <a:r>
              <a:rPr lang="tr-TR" sz="2200" b="1" u="sng" dirty="0" smtClean="0">
                <a:solidFill>
                  <a:prstClr val="black"/>
                </a:solidFill>
                <a:latin typeface="Times New Roman"/>
                <a:cs typeface="Arial" charset="0"/>
              </a:rPr>
              <a:t>:</a:t>
            </a:r>
          </a:p>
          <a:p>
            <a:pPr lvl="0" algn="just">
              <a:lnSpc>
                <a:spcPts val="3300"/>
              </a:lnSpc>
              <a:spcBef>
                <a:spcPts val="1200"/>
              </a:spcBef>
              <a:spcAft>
                <a:spcPts val="0"/>
              </a:spcAft>
              <a:buFont typeface="Wingdings" pitchFamily="2" charset="2"/>
              <a:buChar char="Ø"/>
            </a:pPr>
            <a:r>
              <a:rPr lang="tr-TR" sz="2200" dirty="0" smtClean="0">
                <a:solidFill>
                  <a:prstClr val="black"/>
                </a:solidFill>
                <a:latin typeface="Times New Roman"/>
                <a:cs typeface="Arial" charset="0"/>
              </a:rPr>
              <a:t>Teklifin </a:t>
            </a:r>
            <a:r>
              <a:rPr lang="tr-TR" sz="2200" dirty="0">
                <a:solidFill>
                  <a:prstClr val="black"/>
                </a:solidFill>
                <a:latin typeface="Times New Roman"/>
                <a:cs typeface="Arial" charset="0"/>
              </a:rPr>
              <a:t>Prim ve Vergi Borçları</a:t>
            </a:r>
            <a:r>
              <a:rPr lang="tr-TR" sz="2200" dirty="0" smtClean="0">
                <a:solidFill>
                  <a:prstClr val="black"/>
                </a:solidFill>
                <a:latin typeface="Times New Roman"/>
                <a:cs typeface="Arial" charset="0"/>
              </a:rPr>
              <a:t>,</a:t>
            </a:r>
          </a:p>
          <a:p>
            <a:pPr lvl="0" algn="just">
              <a:lnSpc>
                <a:spcPts val="3300"/>
              </a:lnSpc>
              <a:spcBef>
                <a:spcPts val="1200"/>
              </a:spcBef>
              <a:spcAft>
                <a:spcPts val="0"/>
              </a:spcAft>
              <a:buFont typeface="Wingdings" pitchFamily="2" charset="2"/>
              <a:buChar char="Ø"/>
            </a:pPr>
            <a:r>
              <a:rPr lang="tr-TR" sz="2200" dirty="0" smtClean="0">
                <a:solidFill>
                  <a:prstClr val="black"/>
                </a:solidFill>
                <a:latin typeface="Times New Roman"/>
                <a:cs typeface="Arial" charset="0"/>
              </a:rPr>
              <a:t>Sözleşmenin </a:t>
            </a:r>
            <a:r>
              <a:rPr lang="tr-TR" sz="2200" dirty="0">
                <a:solidFill>
                  <a:prstClr val="black"/>
                </a:solidFill>
                <a:latin typeface="Times New Roman"/>
                <a:cs typeface="Arial" charset="0"/>
              </a:rPr>
              <a:t>İzinsiz veya Öngörülen Süreden Önce Devredilmesi</a:t>
            </a:r>
            <a:r>
              <a:rPr lang="tr-TR" sz="2200" dirty="0" smtClean="0">
                <a:solidFill>
                  <a:prstClr val="black"/>
                </a:solidFill>
                <a:latin typeface="Times New Roman"/>
                <a:cs typeface="Arial" charset="0"/>
              </a:rPr>
              <a:t>,</a:t>
            </a:r>
          </a:p>
          <a:p>
            <a:pPr lvl="0" algn="just">
              <a:lnSpc>
                <a:spcPts val="3300"/>
              </a:lnSpc>
              <a:spcBef>
                <a:spcPts val="1200"/>
              </a:spcBef>
              <a:spcAft>
                <a:spcPts val="0"/>
              </a:spcAft>
              <a:buFont typeface="Wingdings" pitchFamily="2" charset="2"/>
              <a:buChar char="Ø"/>
            </a:pPr>
            <a:r>
              <a:rPr lang="tr-TR" sz="2200" dirty="0" smtClean="0">
                <a:solidFill>
                  <a:prstClr val="black"/>
                </a:solidFill>
                <a:latin typeface="Times New Roman"/>
                <a:cs typeface="Arial" charset="0"/>
              </a:rPr>
              <a:t>Yüklenicinin </a:t>
            </a:r>
            <a:r>
              <a:rPr lang="tr-TR" sz="2200" dirty="0">
                <a:solidFill>
                  <a:prstClr val="black"/>
                </a:solidFill>
                <a:latin typeface="Times New Roman"/>
                <a:cs typeface="Arial" charset="0"/>
              </a:rPr>
              <a:t>Sözleşmeyi Feshetmesi</a:t>
            </a:r>
            <a:r>
              <a:rPr lang="tr-TR" sz="2200" dirty="0" smtClean="0">
                <a:solidFill>
                  <a:prstClr val="black"/>
                </a:solidFill>
                <a:latin typeface="Times New Roman"/>
                <a:cs typeface="Arial" charset="0"/>
              </a:rPr>
              <a:t>,</a:t>
            </a:r>
          </a:p>
          <a:p>
            <a:pPr lvl="0" algn="just">
              <a:lnSpc>
                <a:spcPts val="3300"/>
              </a:lnSpc>
              <a:spcBef>
                <a:spcPts val="1200"/>
              </a:spcBef>
              <a:spcAft>
                <a:spcPts val="0"/>
              </a:spcAft>
              <a:buFont typeface="Wingdings" pitchFamily="2" charset="2"/>
              <a:buChar char="Ø"/>
            </a:pPr>
            <a:r>
              <a:rPr lang="tr-TR" sz="2200" dirty="0" smtClean="0">
                <a:solidFill>
                  <a:prstClr val="black"/>
                </a:solidFill>
                <a:latin typeface="Times New Roman"/>
                <a:cs typeface="Arial" charset="0"/>
              </a:rPr>
              <a:t>İdarenin </a:t>
            </a:r>
            <a:r>
              <a:rPr lang="tr-TR" sz="2200" dirty="0">
                <a:solidFill>
                  <a:prstClr val="black"/>
                </a:solidFill>
                <a:latin typeface="Times New Roman"/>
                <a:cs typeface="Arial" charset="0"/>
              </a:rPr>
              <a:t>Sözleşmeyi Feshetmesi</a:t>
            </a:r>
            <a:r>
              <a:rPr lang="tr-TR" sz="2200" dirty="0" smtClean="0">
                <a:solidFill>
                  <a:prstClr val="black"/>
                </a:solidFill>
                <a:latin typeface="Times New Roman"/>
                <a:cs typeface="Arial" charset="0"/>
              </a:rPr>
              <a:t>,</a:t>
            </a:r>
          </a:p>
          <a:p>
            <a:pPr lvl="0" algn="just">
              <a:lnSpc>
                <a:spcPts val="3300"/>
              </a:lnSpc>
              <a:spcBef>
                <a:spcPts val="1200"/>
              </a:spcBef>
              <a:spcAft>
                <a:spcPts val="0"/>
              </a:spcAft>
              <a:buFont typeface="Wingdings" pitchFamily="2" charset="2"/>
              <a:buChar char="Ø"/>
            </a:pPr>
            <a:r>
              <a:rPr lang="tr-TR" sz="2200" dirty="0">
                <a:solidFill>
                  <a:prstClr val="black"/>
                </a:solidFill>
                <a:latin typeface="Times New Roman"/>
                <a:cs typeface="Arial" charset="0"/>
              </a:rPr>
              <a:t>Yüklenicinin, ihale sürecinde Kamu İhale Kanununa göre yasak fiil veya davranışlarda bulunduğunun sözleşme yapıldıktan sonra tespit edilmesi,</a:t>
            </a:r>
          </a:p>
          <a:p>
            <a:pPr marL="0" lvl="0" indent="0" algn="just">
              <a:lnSpc>
                <a:spcPct val="160000"/>
              </a:lnSpc>
              <a:spcBef>
                <a:spcPct val="0"/>
              </a:spcBef>
              <a:spcAft>
                <a:spcPts val="0"/>
              </a:spcAft>
              <a:buNone/>
            </a:pPr>
            <a:endParaRPr lang="tr-TR" sz="2200" dirty="0">
              <a:solidFill>
                <a:prstClr val="black"/>
              </a:solidFill>
              <a:latin typeface="Times New Roman"/>
              <a:cs typeface="Arial"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A.7. </a:t>
            </a:r>
            <a:r>
              <a:rPr lang="tr-TR" sz="2400" b="1" kern="0" dirty="0">
                <a:solidFill>
                  <a:srgbClr val="FF0000"/>
                </a:solidFill>
                <a:latin typeface="Times New Roman" pitchFamily="18" charset="0"/>
                <a:cs typeface="Times New Roman" pitchFamily="18" charset="0"/>
              </a:rPr>
              <a:t>Teminatların Gelir Kaydedilmesi ile İlgili </a:t>
            </a:r>
            <a:r>
              <a:rPr lang="tr-TR" sz="2400" b="1" kern="0" dirty="0" smtClean="0">
                <a:solidFill>
                  <a:srgbClr val="FF0000"/>
                </a:solidFill>
                <a:latin typeface="Times New Roman" pitchFamily="18" charset="0"/>
                <a:cs typeface="Times New Roman" pitchFamily="18" charset="0"/>
              </a:rPr>
              <a:t>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11735811"/>
      </p:ext>
    </p:extLst>
  </p:cSld>
  <p:clrMapOvr>
    <a:masterClrMapping/>
  </p:clrMapOvr>
  <p:transition spd="slow">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44824"/>
            <a:ext cx="8229600" cy="4824536"/>
          </a:xfrm>
        </p:spPr>
        <p:txBody>
          <a:bodyPr rtlCol="0">
            <a:normAutofit/>
          </a:bodyPr>
          <a:lstStyle/>
          <a:p>
            <a:pPr marL="0" lvl="0" indent="0" algn="just">
              <a:lnSpc>
                <a:spcPct val="160000"/>
              </a:lnSpc>
              <a:spcBef>
                <a:spcPct val="0"/>
              </a:spcBef>
              <a:spcAft>
                <a:spcPts val="0"/>
              </a:spcAft>
              <a:buNone/>
            </a:pPr>
            <a:r>
              <a:rPr lang="tr-TR" sz="2000" b="1" u="sng" dirty="0">
                <a:solidFill>
                  <a:prstClr val="black"/>
                </a:solidFill>
                <a:latin typeface="Times New Roman"/>
                <a:cs typeface="Arial" charset="0"/>
              </a:rPr>
              <a:t>Kesin </a:t>
            </a:r>
            <a:r>
              <a:rPr lang="tr-TR" sz="2200" b="1" u="sng" dirty="0">
                <a:solidFill>
                  <a:prstClr val="black"/>
                </a:solidFill>
                <a:latin typeface="Times New Roman"/>
                <a:cs typeface="Arial" charset="0"/>
              </a:rPr>
              <a:t>Teminatın Gelir Kaydedileceği durumlar</a:t>
            </a:r>
            <a:r>
              <a:rPr lang="tr-TR" sz="2200" b="1" u="sng" dirty="0" smtClean="0">
                <a:solidFill>
                  <a:prstClr val="black"/>
                </a:solidFill>
                <a:latin typeface="Times New Roman"/>
                <a:cs typeface="Arial" charset="0"/>
              </a:rPr>
              <a:t>:</a:t>
            </a:r>
          </a:p>
          <a:p>
            <a:pPr lvl="0" algn="just">
              <a:lnSpc>
                <a:spcPct val="160000"/>
              </a:lnSpc>
              <a:spcBef>
                <a:spcPts val="1200"/>
              </a:spcBef>
              <a:spcAft>
                <a:spcPts val="0"/>
              </a:spcAft>
              <a:buFont typeface="Wingdings" pitchFamily="2" charset="2"/>
              <a:buChar char="Ø"/>
            </a:pPr>
            <a:r>
              <a:rPr lang="tr-TR" sz="2200" dirty="0">
                <a:solidFill>
                  <a:prstClr val="black"/>
                </a:solidFill>
                <a:latin typeface="Times New Roman"/>
                <a:cs typeface="Arial" charset="0"/>
              </a:rPr>
              <a:t>Yüklenicinin iflas etmesi,</a:t>
            </a:r>
          </a:p>
          <a:p>
            <a:pPr lvl="0" algn="just">
              <a:lnSpc>
                <a:spcPts val="3000"/>
              </a:lnSpc>
              <a:spcBef>
                <a:spcPts val="1200"/>
              </a:spcBef>
              <a:spcAft>
                <a:spcPts val="0"/>
              </a:spcAft>
              <a:buFont typeface="Wingdings" pitchFamily="2" charset="2"/>
              <a:buChar char="Ø"/>
            </a:pPr>
            <a:r>
              <a:rPr lang="tr-TR" sz="2200" dirty="0">
                <a:solidFill>
                  <a:prstClr val="black"/>
                </a:solidFill>
                <a:latin typeface="Times New Roman"/>
                <a:cs typeface="Arial" charset="0"/>
              </a:rPr>
              <a:t>Ağır hastalık, tutukluluk veya özgürlüğü kısıtlayıcı bir cezaya mahkumiyeti nedeni ile yüklenicinin taahhüdünü yerine getirememesi</a:t>
            </a:r>
            <a:r>
              <a:rPr lang="tr-TR" sz="2200" dirty="0" smtClean="0">
                <a:solidFill>
                  <a:prstClr val="black"/>
                </a:solidFill>
                <a:latin typeface="Times New Roman"/>
                <a:cs typeface="Arial" charset="0"/>
              </a:rPr>
              <a:t>,</a:t>
            </a:r>
          </a:p>
          <a:p>
            <a:pPr lvl="0" algn="just">
              <a:lnSpc>
                <a:spcPts val="3000"/>
              </a:lnSpc>
              <a:spcBef>
                <a:spcPts val="1200"/>
              </a:spcBef>
              <a:spcAft>
                <a:spcPts val="0"/>
              </a:spcAft>
              <a:buFont typeface="Wingdings" pitchFamily="2" charset="2"/>
              <a:buChar char="Ø"/>
            </a:pPr>
            <a:r>
              <a:rPr lang="tr-TR" sz="2200" dirty="0" smtClean="0">
                <a:solidFill>
                  <a:prstClr val="black"/>
                </a:solidFill>
                <a:latin typeface="Times New Roman"/>
                <a:cs typeface="Arial" charset="0"/>
              </a:rPr>
              <a:t>Ortak girişimlerde pilot veya koordinatör ortağın; iflas, ağır hastalık, tutukluluk, özgürlüğü kısıtlayıcı bir cezaya mahkumiyet veya dağılma halleri nedeni ile taahhüdün </a:t>
            </a:r>
            <a:r>
              <a:rPr lang="tr-TR" sz="2200" dirty="0">
                <a:solidFill>
                  <a:prstClr val="black"/>
                </a:solidFill>
                <a:latin typeface="Times New Roman"/>
                <a:cs typeface="Arial" charset="0"/>
              </a:rPr>
              <a:t>yerine </a:t>
            </a:r>
            <a:r>
              <a:rPr lang="tr-TR" sz="2200" dirty="0" smtClean="0">
                <a:solidFill>
                  <a:prstClr val="black"/>
                </a:solidFill>
                <a:latin typeface="Times New Roman"/>
                <a:cs typeface="Arial" charset="0"/>
              </a:rPr>
              <a:t>getirilememesi durumlarında </a:t>
            </a:r>
            <a:r>
              <a:rPr lang="tr-TR" sz="2200" dirty="0">
                <a:solidFill>
                  <a:prstClr val="black"/>
                </a:solidFill>
                <a:latin typeface="Times New Roman"/>
                <a:cs typeface="Arial" charset="0"/>
              </a:rPr>
              <a:t>kesin teminat ve ek kesin teminatlar iade edilmeyerek gelir kaydedilir.</a:t>
            </a:r>
          </a:p>
          <a:p>
            <a:pPr lvl="0" algn="just">
              <a:lnSpc>
                <a:spcPts val="3300"/>
              </a:lnSpc>
              <a:spcBef>
                <a:spcPts val="600"/>
              </a:spcBef>
              <a:spcAft>
                <a:spcPts val="0"/>
              </a:spcAft>
              <a:buFont typeface="Wingdings" pitchFamily="2" charset="2"/>
              <a:buChar char="Ø"/>
            </a:pPr>
            <a:endParaRPr lang="tr-TR" sz="2200" dirty="0" smtClean="0">
              <a:solidFill>
                <a:prstClr val="black"/>
              </a:solidFill>
              <a:latin typeface="Times New Roman"/>
              <a:cs typeface="Arial" charset="0"/>
            </a:endParaRPr>
          </a:p>
          <a:p>
            <a:pPr marL="0" lvl="0" indent="0" algn="just">
              <a:lnSpc>
                <a:spcPts val="3300"/>
              </a:lnSpc>
              <a:spcBef>
                <a:spcPts val="600"/>
              </a:spcBef>
              <a:spcAft>
                <a:spcPts val="0"/>
              </a:spcAft>
              <a:buNone/>
            </a:pPr>
            <a:endParaRPr lang="tr-TR" sz="2200" dirty="0">
              <a:solidFill>
                <a:prstClr val="black"/>
              </a:solidFill>
              <a:latin typeface="Times New Roman"/>
              <a:cs typeface="Arial" charset="0"/>
            </a:endParaRPr>
          </a:p>
          <a:p>
            <a:pPr lvl="0" algn="just">
              <a:lnSpc>
                <a:spcPts val="3300"/>
              </a:lnSpc>
              <a:spcBef>
                <a:spcPts val="1200"/>
              </a:spcBef>
              <a:spcAft>
                <a:spcPts val="0"/>
              </a:spcAft>
              <a:buFont typeface="Wingdings" pitchFamily="2" charset="2"/>
              <a:buChar char="Ø"/>
            </a:pPr>
            <a:endParaRPr lang="tr-TR" sz="2200" dirty="0">
              <a:solidFill>
                <a:prstClr val="black"/>
              </a:solidFill>
              <a:latin typeface="Times New Roman"/>
              <a:cs typeface="Arial" charset="0"/>
            </a:endParaRPr>
          </a:p>
          <a:p>
            <a:pPr lvl="0" algn="just">
              <a:lnSpc>
                <a:spcPct val="160000"/>
              </a:lnSpc>
              <a:spcBef>
                <a:spcPct val="0"/>
              </a:spcBef>
              <a:spcAft>
                <a:spcPts val="0"/>
              </a:spcAft>
              <a:buFont typeface="Wingdings" pitchFamily="2" charset="2"/>
              <a:buChar char="Ø"/>
            </a:pPr>
            <a:endParaRPr lang="tr-TR" sz="2200" dirty="0">
              <a:solidFill>
                <a:prstClr val="black"/>
              </a:solidFill>
              <a:latin typeface="Times New Roman"/>
              <a:cs typeface="Arial"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A.7. </a:t>
            </a:r>
            <a:r>
              <a:rPr lang="tr-TR" sz="2400" b="1" kern="0" dirty="0">
                <a:solidFill>
                  <a:srgbClr val="FF0000"/>
                </a:solidFill>
                <a:latin typeface="Times New Roman" pitchFamily="18" charset="0"/>
                <a:cs typeface="Times New Roman" pitchFamily="18" charset="0"/>
              </a:rPr>
              <a:t>Teminatların Gelir Kaydedilmesi ile İlgili </a:t>
            </a:r>
            <a:r>
              <a:rPr lang="tr-TR" sz="2400" b="1" kern="0" dirty="0" smtClean="0">
                <a:solidFill>
                  <a:srgbClr val="FF0000"/>
                </a:solidFill>
                <a:latin typeface="Times New Roman" pitchFamily="18" charset="0"/>
                <a:cs typeface="Times New Roman" pitchFamily="18" charset="0"/>
              </a:rPr>
              <a:t>Hükümler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76709944"/>
      </p:ext>
    </p:extLst>
  </p:cSld>
  <p:clrMapOvr>
    <a:masterClrMapping/>
  </p:clrMapOvr>
  <p:transition spd="slow">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5736" y="836712"/>
            <a:ext cx="6696744" cy="4968552"/>
          </a:xfrm>
        </p:spPr>
        <p:txBody>
          <a:bodyPr rtlCol="0">
            <a:normAutofit/>
          </a:bodyPr>
          <a:lstStyle/>
          <a:p>
            <a:pPr marL="457200" indent="-457200" fontAlgn="auto">
              <a:spcAft>
                <a:spcPts val="0"/>
              </a:spcAft>
              <a:buFont typeface="+mj-lt"/>
              <a:buAutoNum type="alphaUcPeriod" startAt="2"/>
              <a:defRPr/>
            </a:pPr>
            <a:r>
              <a:rPr lang="tr-TR" sz="2200" b="1" dirty="0">
                <a:solidFill>
                  <a:srgbClr val="FF0000"/>
                </a:solidFill>
                <a:latin typeface="Times New Roman" pitchFamily="18" charset="0"/>
                <a:ea typeface="+mj-ea"/>
                <a:cs typeface="Times New Roman" pitchFamily="18" charset="0"/>
              </a:rPr>
              <a:t>YASAKLAMAYI GEREKTİRİR DURUMLARIN İDARELERCE </a:t>
            </a:r>
            <a:r>
              <a:rPr lang="tr-TR" sz="2200" b="1" dirty="0" smtClean="0">
                <a:solidFill>
                  <a:srgbClr val="FF0000"/>
                </a:solidFill>
                <a:latin typeface="Times New Roman" pitchFamily="18" charset="0"/>
                <a:ea typeface="+mj-ea"/>
                <a:cs typeface="Times New Roman" pitchFamily="18" charset="0"/>
              </a:rPr>
              <a:t>TESPİTİ VE BİLDİRİLMESİ</a:t>
            </a:r>
            <a:r>
              <a:rPr lang="tr-TR" sz="1000" dirty="0" smtClean="0">
                <a:solidFill>
                  <a:schemeClr val="tx1">
                    <a:lumMod val="75000"/>
                    <a:lumOff val="25000"/>
                  </a:schemeClr>
                </a:solidFill>
              </a:rPr>
              <a:t> </a:t>
            </a:r>
          </a:p>
          <a:p>
            <a:pPr marL="457200" indent="-457200" fontAlgn="auto">
              <a:spcAft>
                <a:spcPts val="0"/>
              </a:spcAft>
              <a:buFont typeface="+mj-lt"/>
              <a:buAutoNum type="alphaUcPeriod" startAt="2"/>
              <a:defRPr/>
            </a:pPr>
            <a:endParaRPr lang="tr-TR" sz="1000" dirty="0">
              <a:solidFill>
                <a:schemeClr val="tx1">
                  <a:lumMod val="75000"/>
                  <a:lumOff val="25000"/>
                </a:schemeClr>
              </a:solidFill>
            </a:endParaRPr>
          </a:p>
          <a:p>
            <a:pPr marL="457200" indent="-457200" fontAlgn="auto">
              <a:spcAft>
                <a:spcPts val="0"/>
              </a:spcAft>
              <a:buFont typeface="+mj-lt"/>
              <a:buAutoNum type="alphaUcPeriod" startAt="2"/>
              <a:defRPr/>
            </a:pPr>
            <a:endParaRPr lang="tr-TR" sz="1000" dirty="0" smtClean="0">
              <a:solidFill>
                <a:schemeClr val="tx1">
                  <a:lumMod val="75000"/>
                  <a:lumOff val="25000"/>
                </a:schemeClr>
              </a:solidFill>
            </a:endParaRPr>
          </a:p>
          <a:p>
            <a:pPr marL="914400" lvl="1" indent="-373063" fontAlgn="auto">
              <a:lnSpc>
                <a:spcPts val="3300"/>
              </a:lnSpc>
              <a:spcBef>
                <a:spcPts val="1200"/>
              </a:spcBef>
              <a:spcAft>
                <a:spcPts val="0"/>
              </a:spcAft>
              <a:buFont typeface="+mj-lt"/>
              <a:buAutoNum type="arabicPeriod"/>
              <a:defRPr/>
            </a:pPr>
            <a:r>
              <a:rPr lang="tr-TR" sz="2200" b="1" dirty="0" smtClean="0">
                <a:latin typeface="Times New Roman" pitchFamily="18" charset="0"/>
                <a:cs typeface="Times New Roman" pitchFamily="18" charset="0"/>
              </a:rPr>
              <a:t>Cumhuriyet Savcılığına Bildirim</a:t>
            </a:r>
          </a:p>
          <a:p>
            <a:pPr marL="914400" lvl="1" indent="-373063" fontAlgn="auto">
              <a:spcBef>
                <a:spcPts val="1200"/>
              </a:spcBef>
              <a:spcAft>
                <a:spcPts val="0"/>
              </a:spcAft>
              <a:buFont typeface="+mj-lt"/>
              <a:buAutoNum type="arabicPeriod"/>
              <a:defRPr/>
            </a:pPr>
            <a:r>
              <a:rPr lang="tr-TR" sz="2200" b="1" dirty="0" smtClean="0">
                <a:latin typeface="Times New Roman" pitchFamily="18" charset="0"/>
                <a:cs typeface="Times New Roman" pitchFamily="18" charset="0"/>
              </a:rPr>
              <a:t>Yasaklama Taleplerinin Kurumumuza Bildirimi</a:t>
            </a:r>
          </a:p>
          <a:p>
            <a:pPr marL="914400" lvl="1" indent="-373063" fontAlgn="auto">
              <a:lnSpc>
                <a:spcPts val="2640"/>
              </a:lnSpc>
              <a:spcBef>
                <a:spcPts val="1200"/>
              </a:spcBef>
              <a:spcAft>
                <a:spcPts val="0"/>
              </a:spcAft>
              <a:buFont typeface="+mj-lt"/>
              <a:buAutoNum type="arabicPeriod"/>
              <a:defRPr/>
            </a:pPr>
            <a:r>
              <a:rPr lang="tr-TR" sz="2200" b="1" dirty="0" smtClean="0">
                <a:latin typeface="Times New Roman" pitchFamily="18" charset="0"/>
                <a:cs typeface="Times New Roman" pitchFamily="18" charset="0"/>
              </a:rPr>
              <a:t>Yasaklama </a:t>
            </a:r>
            <a:r>
              <a:rPr lang="tr-TR" sz="2200" b="1" dirty="0">
                <a:latin typeface="Times New Roman" pitchFamily="18" charset="0"/>
                <a:cs typeface="Times New Roman" pitchFamily="18" charset="0"/>
              </a:rPr>
              <a:t>Taleplerinde Gönderilmesi Gereken Bilgi ve </a:t>
            </a:r>
            <a:r>
              <a:rPr lang="tr-TR" sz="2200" b="1" dirty="0" smtClean="0">
                <a:latin typeface="Times New Roman" pitchFamily="18" charset="0"/>
                <a:cs typeface="Times New Roman" pitchFamily="18" charset="0"/>
              </a:rPr>
              <a:t>Belgeler</a:t>
            </a:r>
            <a:endParaRPr lang="tr-TR"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197650482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lvl="0" algn="just">
              <a:lnSpc>
                <a:spcPts val="3500"/>
              </a:lnSpc>
              <a:spcBef>
                <a:spcPct val="0"/>
              </a:spcBef>
              <a:buFont typeface="Wingdings" pitchFamily="2" charset="2"/>
              <a:buChar char="v"/>
            </a:pPr>
            <a:r>
              <a:rPr lang="tr-TR" sz="2200" dirty="0" smtClean="0">
                <a:solidFill>
                  <a:prstClr val="black"/>
                </a:solidFill>
                <a:latin typeface="Times New Roman"/>
                <a:cs typeface="Arial" charset="0"/>
              </a:rPr>
              <a:t>4734 </a:t>
            </a:r>
            <a:r>
              <a:rPr lang="tr-TR" sz="2200" dirty="0">
                <a:solidFill>
                  <a:prstClr val="black"/>
                </a:solidFill>
                <a:latin typeface="Times New Roman"/>
                <a:cs typeface="Arial" charset="0"/>
              </a:rPr>
              <a:t>sayılı Kanunun 59 uncu ve 4735 sayılı Kanunun 27 </a:t>
            </a:r>
            <a:r>
              <a:rPr lang="tr-TR" sz="2200" dirty="0" err="1">
                <a:solidFill>
                  <a:prstClr val="black"/>
                </a:solidFill>
                <a:latin typeface="Times New Roman"/>
                <a:cs typeface="Arial" charset="0"/>
              </a:rPr>
              <a:t>nci</a:t>
            </a:r>
            <a:r>
              <a:rPr lang="tr-TR" sz="2200" dirty="0">
                <a:solidFill>
                  <a:prstClr val="black"/>
                </a:solidFill>
                <a:latin typeface="Times New Roman"/>
                <a:cs typeface="Arial" charset="0"/>
              </a:rPr>
              <a:t> maddeleri gereğince,</a:t>
            </a:r>
            <a:r>
              <a:rPr lang="tr-TR" sz="2200" i="1" dirty="0">
                <a:solidFill>
                  <a:prstClr val="black"/>
                </a:solidFill>
                <a:latin typeface="Times New Roman"/>
                <a:cs typeface="Arial" charset="0"/>
              </a:rPr>
              <a:t> </a:t>
            </a:r>
            <a:r>
              <a:rPr lang="tr-TR" sz="2200" dirty="0">
                <a:solidFill>
                  <a:prstClr val="black"/>
                </a:solidFill>
                <a:latin typeface="Times New Roman"/>
                <a:cs typeface="Arial" charset="0"/>
              </a:rPr>
              <a:t>ihalelerde veya sözleşmenin uygulanması sırasında </a:t>
            </a:r>
            <a:r>
              <a:rPr lang="tr-TR" sz="2200" b="1" dirty="0">
                <a:solidFill>
                  <a:prstClr val="black"/>
                </a:solidFill>
                <a:latin typeface="Times New Roman"/>
                <a:ea typeface="Times New Roman"/>
              </a:rPr>
              <a:t>Türk Ceza Kanununa göre suç teşkil eden </a:t>
            </a:r>
            <a:r>
              <a:rPr lang="tr-TR" sz="2200" dirty="0">
                <a:solidFill>
                  <a:prstClr val="black"/>
                </a:solidFill>
                <a:latin typeface="Times New Roman"/>
                <a:ea typeface="Times New Roman"/>
              </a:rPr>
              <a:t>fiil veya davranışlarda bulunduğu tespit edilen gerçek veya tüzel kişiler ile o işteki ortak veya vekilleri hakkında ilgili Cumhuriyet Savcılıklarına </a:t>
            </a:r>
            <a:r>
              <a:rPr lang="tr-TR" sz="2200" b="1" u="sng" dirty="0">
                <a:solidFill>
                  <a:prstClr val="black"/>
                </a:solidFill>
                <a:latin typeface="Times New Roman"/>
                <a:ea typeface="Times New Roman"/>
              </a:rPr>
              <a:t>sözleşmeyi imzalayan idare</a:t>
            </a:r>
            <a:r>
              <a:rPr lang="tr-TR" sz="2200" b="1" dirty="0">
                <a:solidFill>
                  <a:prstClr val="black"/>
                </a:solidFill>
                <a:latin typeface="Times New Roman"/>
                <a:ea typeface="Times New Roman"/>
              </a:rPr>
              <a:t> </a:t>
            </a:r>
            <a:r>
              <a:rPr lang="tr-TR" sz="2200" dirty="0">
                <a:solidFill>
                  <a:prstClr val="black"/>
                </a:solidFill>
                <a:latin typeface="Times New Roman"/>
                <a:ea typeface="Times New Roman"/>
              </a:rPr>
              <a:t>tarafından suç duyurusunda bulunulması gerekmektedir.</a:t>
            </a:r>
          </a:p>
          <a:p>
            <a:pPr marL="0" lvl="0" indent="0" algn="just">
              <a:lnSpc>
                <a:spcPct val="150000"/>
              </a:lnSpc>
              <a:spcBef>
                <a:spcPct val="0"/>
              </a:spcBef>
              <a:buNone/>
            </a:pPr>
            <a:endParaRPr lang="tr-TR" sz="2000" dirty="0" smtClean="0">
              <a:solidFill>
                <a:srgbClr val="FF0000"/>
              </a:solidFill>
              <a:latin typeface="Times New Roman" pitchFamily="18" charset="0"/>
              <a:cs typeface="Times New Roman" pitchFamily="18"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B.1. Cumhuriyet Savcılığına Bildirim</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683633787"/>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5736" y="836712"/>
            <a:ext cx="6696744" cy="5544616"/>
          </a:xfrm>
        </p:spPr>
        <p:txBody>
          <a:bodyPr rtlCol="0">
            <a:normAutofit/>
          </a:bodyPr>
          <a:lstStyle/>
          <a:p>
            <a:pPr marL="457200" indent="-457200" fontAlgn="auto">
              <a:spcAft>
                <a:spcPts val="0"/>
              </a:spcAft>
              <a:buAutoNum type="alphaUcPeriod"/>
              <a:defRPr/>
            </a:pPr>
            <a:r>
              <a:rPr lang="tr-TR" sz="2400" b="1" dirty="0" smtClean="0">
                <a:solidFill>
                  <a:srgbClr val="FF0000"/>
                </a:solidFill>
                <a:latin typeface="Times New Roman" pitchFamily="18" charset="0"/>
                <a:ea typeface="+mj-ea"/>
                <a:cs typeface="Times New Roman" pitchFamily="18" charset="0"/>
              </a:rPr>
              <a:t>İHALELERE </a:t>
            </a:r>
            <a:r>
              <a:rPr lang="tr-TR" sz="2400" b="1" dirty="0">
                <a:solidFill>
                  <a:srgbClr val="FF0000"/>
                </a:solidFill>
                <a:latin typeface="Times New Roman" pitchFamily="18" charset="0"/>
                <a:ea typeface="+mj-ea"/>
                <a:cs typeface="Times New Roman" pitchFamily="18" charset="0"/>
              </a:rPr>
              <a:t>KATILMAKTAN </a:t>
            </a:r>
            <a:r>
              <a:rPr lang="tr-TR" sz="2400" b="1" dirty="0" smtClean="0">
                <a:solidFill>
                  <a:srgbClr val="FF0000"/>
                </a:solidFill>
                <a:latin typeface="Times New Roman" pitchFamily="18" charset="0"/>
                <a:ea typeface="+mj-ea"/>
                <a:cs typeface="Times New Roman" pitchFamily="18" charset="0"/>
              </a:rPr>
              <a:t>YASAKLAMAYA  </a:t>
            </a:r>
            <a:r>
              <a:rPr lang="tr-TR" sz="2400" b="1" dirty="0">
                <a:solidFill>
                  <a:srgbClr val="FF0000"/>
                </a:solidFill>
                <a:latin typeface="Times New Roman" pitchFamily="18" charset="0"/>
                <a:ea typeface="+mj-ea"/>
                <a:cs typeface="Times New Roman" pitchFamily="18" charset="0"/>
              </a:rPr>
              <a:t>İLİŞKİN </a:t>
            </a:r>
            <a:r>
              <a:rPr lang="tr-TR" sz="2400" b="1" dirty="0" smtClean="0">
                <a:solidFill>
                  <a:srgbClr val="FF0000"/>
                </a:solidFill>
                <a:latin typeface="Times New Roman" pitchFamily="18" charset="0"/>
                <a:ea typeface="+mj-ea"/>
                <a:cs typeface="Times New Roman" pitchFamily="18" charset="0"/>
              </a:rPr>
              <a:t>HÜKÜMLER</a:t>
            </a:r>
          </a:p>
          <a:p>
            <a:pPr marL="400050" lvl="1" indent="0" fontAlgn="auto">
              <a:spcAft>
                <a:spcPts val="0"/>
              </a:spcAft>
              <a:buNone/>
              <a:defRPr/>
            </a:pPr>
            <a:r>
              <a:rPr lang="tr-TR" sz="1000" dirty="0" smtClean="0">
                <a:solidFill>
                  <a:schemeClr val="tx1">
                    <a:lumMod val="75000"/>
                    <a:lumOff val="25000"/>
                  </a:schemeClr>
                </a:solidFill>
              </a:rPr>
              <a:t> </a:t>
            </a:r>
          </a:p>
          <a:p>
            <a:pPr marL="914400" lvl="1" indent="-373063" fontAlgn="auto">
              <a:lnSpc>
                <a:spcPct val="110000"/>
              </a:lnSpc>
              <a:spcBef>
                <a:spcPts val="0"/>
              </a:spcBef>
              <a:spcAft>
                <a:spcPts val="0"/>
              </a:spcAft>
              <a:buFont typeface="+mj-lt"/>
              <a:buAutoNum type="arabicPeriod"/>
              <a:defRPr/>
            </a:pPr>
            <a:r>
              <a:rPr lang="tr-TR" sz="2200" b="1" dirty="0" smtClean="0">
                <a:latin typeface="Times New Roman" pitchFamily="18" charset="0"/>
                <a:cs typeface="Times New Roman" pitchFamily="18" charset="0"/>
              </a:rPr>
              <a:t>İhale Süreci ile İlgili Yasaklama Hükümleri</a:t>
            </a:r>
          </a:p>
          <a:p>
            <a:pPr marL="914400" lvl="1" indent="-373063" fontAlgn="auto">
              <a:lnSpc>
                <a:spcPct val="110000"/>
              </a:lnSpc>
              <a:spcBef>
                <a:spcPts val="600"/>
              </a:spcBef>
              <a:spcAft>
                <a:spcPts val="0"/>
              </a:spcAft>
              <a:buFont typeface="+mj-lt"/>
              <a:buAutoNum type="arabicPeriod"/>
              <a:defRPr/>
            </a:pPr>
            <a:r>
              <a:rPr lang="tr-TR" sz="2200" b="1" dirty="0" smtClean="0">
                <a:latin typeface="Times New Roman" pitchFamily="18" charset="0"/>
                <a:cs typeface="Times New Roman" pitchFamily="18" charset="0"/>
              </a:rPr>
              <a:t>Sözleşme </a:t>
            </a:r>
            <a:r>
              <a:rPr lang="tr-TR" sz="2200" b="1" dirty="0">
                <a:latin typeface="Times New Roman" pitchFamily="18" charset="0"/>
                <a:cs typeface="Times New Roman" pitchFamily="18" charset="0"/>
              </a:rPr>
              <a:t>Süreci ile İlgili Yasaklama </a:t>
            </a:r>
            <a:r>
              <a:rPr lang="tr-TR" sz="2200" b="1" dirty="0" smtClean="0">
                <a:latin typeface="Times New Roman" pitchFamily="18" charset="0"/>
                <a:cs typeface="Times New Roman" pitchFamily="18" charset="0"/>
              </a:rPr>
              <a:t>Hükümleri</a:t>
            </a:r>
          </a:p>
          <a:p>
            <a:pPr marL="914400" lvl="1" indent="-373063" fontAlgn="auto">
              <a:lnSpc>
                <a:spcPct val="110000"/>
              </a:lnSpc>
              <a:spcBef>
                <a:spcPts val="600"/>
              </a:spcBef>
              <a:spcAft>
                <a:spcPts val="0"/>
              </a:spcAft>
              <a:buFont typeface="+mj-lt"/>
              <a:buAutoNum type="arabicPeriod"/>
              <a:defRPr/>
            </a:pPr>
            <a:r>
              <a:rPr lang="tr-TR" sz="2200" b="1" dirty="0" smtClean="0">
                <a:latin typeface="Times New Roman" pitchFamily="18" charset="0"/>
                <a:cs typeface="Times New Roman" pitchFamily="18" charset="0"/>
              </a:rPr>
              <a:t>2886 Sayılı Kanunda Yer Alan Yasaklama Hükümleri</a:t>
            </a:r>
          </a:p>
          <a:p>
            <a:pPr marL="914400" lvl="1" indent="-373063" fontAlgn="auto">
              <a:lnSpc>
                <a:spcPct val="110000"/>
              </a:lnSpc>
              <a:spcBef>
                <a:spcPts val="600"/>
              </a:spcBef>
              <a:spcAft>
                <a:spcPts val="0"/>
              </a:spcAft>
              <a:buFont typeface="+mj-lt"/>
              <a:buAutoNum type="arabicPeriod"/>
              <a:defRPr/>
            </a:pPr>
            <a:r>
              <a:rPr lang="tr-TR" sz="2200" b="1" dirty="0" smtClean="0">
                <a:latin typeface="Times New Roman" pitchFamily="18" charset="0"/>
                <a:cs typeface="Times New Roman" pitchFamily="18" charset="0"/>
              </a:rPr>
              <a:t>Doğrudan Temin Alımları </a:t>
            </a:r>
            <a:r>
              <a:rPr lang="tr-TR" sz="2200" b="1" dirty="0">
                <a:latin typeface="Times New Roman" pitchFamily="18" charset="0"/>
                <a:cs typeface="Times New Roman" pitchFamily="18" charset="0"/>
              </a:rPr>
              <a:t>ile </a:t>
            </a:r>
            <a:r>
              <a:rPr lang="tr-TR" sz="2200" b="1" dirty="0" smtClean="0">
                <a:latin typeface="Times New Roman" pitchFamily="18" charset="0"/>
                <a:cs typeface="Times New Roman" pitchFamily="18" charset="0"/>
              </a:rPr>
              <a:t>Hükümler</a:t>
            </a:r>
          </a:p>
          <a:p>
            <a:pPr marL="914400" lvl="1" indent="-373063" fontAlgn="auto">
              <a:lnSpc>
                <a:spcPct val="110000"/>
              </a:lnSpc>
              <a:spcBef>
                <a:spcPts val="600"/>
              </a:spcBef>
              <a:spcAft>
                <a:spcPts val="0"/>
              </a:spcAft>
              <a:buFont typeface="+mj-lt"/>
              <a:buAutoNum type="arabicPeriod"/>
              <a:defRPr/>
            </a:pPr>
            <a:r>
              <a:rPr lang="tr-TR" sz="2200" b="1" dirty="0" smtClean="0">
                <a:latin typeface="Times New Roman" pitchFamily="18" charset="0"/>
                <a:cs typeface="Times New Roman" pitchFamily="18" charset="0"/>
              </a:rPr>
              <a:t>Yasaklılık Teyidi İşlemleri ile İlgili Hükümler</a:t>
            </a:r>
          </a:p>
          <a:p>
            <a:pPr marL="914400" lvl="1" indent="-373063" fontAlgn="auto">
              <a:lnSpc>
                <a:spcPct val="110000"/>
              </a:lnSpc>
              <a:spcBef>
                <a:spcPts val="600"/>
              </a:spcBef>
              <a:spcAft>
                <a:spcPts val="0"/>
              </a:spcAft>
              <a:buFont typeface="+mj-lt"/>
              <a:buAutoNum type="arabicPeriod"/>
              <a:defRPr/>
            </a:pPr>
            <a:r>
              <a:rPr lang="tr-TR" sz="2200" b="1" dirty="0" smtClean="0">
                <a:latin typeface="Times New Roman" pitchFamily="18" charset="0"/>
                <a:cs typeface="Times New Roman" pitchFamily="18" charset="0"/>
              </a:rPr>
              <a:t>Haklarında Yasaklama Verilen Gerçek veya Tüzel Kişiler ile İlgili Hükümler</a:t>
            </a:r>
            <a:endParaRPr lang="tr-TR" sz="2200" b="1" dirty="0">
              <a:latin typeface="Times New Roman" pitchFamily="18" charset="0"/>
              <a:cs typeface="Times New Roman" pitchFamily="18" charset="0"/>
            </a:endParaRPr>
          </a:p>
          <a:p>
            <a:pPr marL="914400" lvl="1" indent="-373063" fontAlgn="auto">
              <a:lnSpc>
                <a:spcPct val="110000"/>
              </a:lnSpc>
              <a:spcBef>
                <a:spcPts val="600"/>
              </a:spcBef>
              <a:spcAft>
                <a:spcPts val="0"/>
              </a:spcAft>
              <a:buFont typeface="+mj-lt"/>
              <a:buAutoNum type="arabicPeriod"/>
              <a:defRPr/>
            </a:pPr>
            <a:r>
              <a:rPr lang="tr-TR" sz="2200" b="1" dirty="0" smtClean="0">
                <a:latin typeface="Times New Roman" pitchFamily="18" charset="0"/>
                <a:cs typeface="Times New Roman" pitchFamily="18" charset="0"/>
              </a:rPr>
              <a:t>Teminatların Gelir Kaydedilmesi ile İlgili Hükümler</a:t>
            </a:r>
            <a:endParaRPr lang="fr-FR" sz="22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5358715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8840"/>
            <a:ext cx="8229600" cy="4536504"/>
          </a:xfrm>
        </p:spPr>
        <p:txBody>
          <a:bodyPr rtlCol="0">
            <a:normAutofit/>
          </a:bodyPr>
          <a:lstStyle/>
          <a:p>
            <a:pPr marL="274320" lvl="0" indent="-274320" algn="just">
              <a:lnSpc>
                <a:spcPct val="150000"/>
              </a:lnSpc>
              <a:spcBef>
                <a:spcPct val="0"/>
              </a:spcBef>
              <a:buFont typeface="Wingdings" pitchFamily="2" charset="2"/>
              <a:buChar char="Ø"/>
            </a:pPr>
            <a:r>
              <a:rPr lang="tr-TR" sz="2200" dirty="0" smtClean="0">
                <a:solidFill>
                  <a:prstClr val="black"/>
                </a:solidFill>
                <a:latin typeface="Times New Roman"/>
                <a:cs typeface="Arial" charset="0"/>
              </a:rPr>
              <a:t>4734 </a:t>
            </a:r>
            <a:r>
              <a:rPr lang="tr-TR" sz="2200" dirty="0">
                <a:solidFill>
                  <a:prstClr val="black"/>
                </a:solidFill>
                <a:latin typeface="Times New Roman"/>
                <a:cs typeface="Arial" charset="0"/>
              </a:rPr>
              <a:t>sayılı Kanunun 58 inci maddesi,</a:t>
            </a:r>
          </a:p>
          <a:p>
            <a:pPr marL="274320" lvl="0" indent="-274320" algn="just">
              <a:lnSpc>
                <a:spcPct val="150000"/>
              </a:lnSpc>
              <a:spcBef>
                <a:spcPct val="0"/>
              </a:spcBef>
              <a:buFont typeface="Wingdings" pitchFamily="2" charset="2"/>
              <a:buChar char="Ø"/>
            </a:pPr>
            <a:r>
              <a:rPr lang="tr-TR" sz="2200" dirty="0">
                <a:solidFill>
                  <a:prstClr val="black"/>
                </a:solidFill>
                <a:latin typeface="Times New Roman"/>
                <a:cs typeface="Arial" charset="0"/>
              </a:rPr>
              <a:t>4735 sayılı Kanunun 26 </a:t>
            </a:r>
            <a:r>
              <a:rPr lang="tr-TR" sz="2200" dirty="0" err="1">
                <a:solidFill>
                  <a:prstClr val="black"/>
                </a:solidFill>
                <a:latin typeface="Times New Roman"/>
                <a:cs typeface="Arial" charset="0"/>
              </a:rPr>
              <a:t>ncı</a:t>
            </a:r>
            <a:r>
              <a:rPr lang="tr-TR" sz="2200" dirty="0">
                <a:solidFill>
                  <a:prstClr val="black"/>
                </a:solidFill>
                <a:latin typeface="Times New Roman"/>
                <a:cs typeface="Arial" charset="0"/>
              </a:rPr>
              <a:t> maddesi,</a:t>
            </a:r>
          </a:p>
          <a:p>
            <a:pPr marL="274320" lvl="0" indent="-274320" algn="just">
              <a:lnSpc>
                <a:spcPct val="150000"/>
              </a:lnSpc>
              <a:spcBef>
                <a:spcPct val="0"/>
              </a:spcBef>
              <a:buFont typeface="Wingdings" pitchFamily="2" charset="2"/>
              <a:buChar char="Ø"/>
            </a:pPr>
            <a:r>
              <a:rPr lang="tr-TR" sz="2200" dirty="0">
                <a:solidFill>
                  <a:prstClr val="black"/>
                </a:solidFill>
                <a:latin typeface="Times New Roman"/>
                <a:cs typeface="Arial" charset="0"/>
              </a:rPr>
              <a:t>2886 sayılı Kanunun 84 üncü maddesinde; </a:t>
            </a:r>
          </a:p>
          <a:p>
            <a:pPr marL="0" lvl="0" indent="0" algn="just">
              <a:lnSpc>
                <a:spcPts val="3300"/>
              </a:lnSpc>
              <a:spcBef>
                <a:spcPts val="2400"/>
              </a:spcBef>
              <a:buNone/>
            </a:pPr>
            <a:r>
              <a:rPr lang="tr-TR" sz="2200" dirty="0">
                <a:solidFill>
                  <a:prstClr val="black"/>
                </a:solidFill>
                <a:latin typeface="Times New Roman"/>
                <a:cs typeface="Arial" charset="0"/>
              </a:rPr>
              <a:t>İhalelere katılmaktan </a:t>
            </a:r>
            <a:r>
              <a:rPr lang="tr-TR" sz="2200" b="1" dirty="0">
                <a:solidFill>
                  <a:prstClr val="black"/>
                </a:solidFill>
                <a:latin typeface="Times New Roman"/>
                <a:cs typeface="Arial" charset="0"/>
              </a:rPr>
              <a:t>yasaklama kararlarının, ihaleyi yapan idarelerin ilgili veya bağlı bulundukları Bakanlıklar tarafından verileceği</a:t>
            </a:r>
            <a:r>
              <a:rPr lang="tr-TR" sz="2200" dirty="0">
                <a:solidFill>
                  <a:prstClr val="black"/>
                </a:solidFill>
                <a:latin typeface="Times New Roman"/>
                <a:cs typeface="Arial" charset="0"/>
              </a:rPr>
              <a:t>, ayrıca idarelerin yasaklamayı gerektirir bir durumla karşılaştıkları takdirde gereğinin yapılması için bu durumu </a:t>
            </a:r>
            <a:r>
              <a:rPr lang="tr-TR" sz="2200" b="1" dirty="0">
                <a:solidFill>
                  <a:prstClr val="black"/>
                </a:solidFill>
                <a:latin typeface="Times New Roman"/>
                <a:cs typeface="Arial" charset="0"/>
              </a:rPr>
              <a:t>ilgili veya bağlı bulundukları Bakanlığa bildirmekle yükümlü oldukları</a:t>
            </a:r>
            <a:r>
              <a:rPr lang="tr-TR" sz="2200" dirty="0">
                <a:solidFill>
                  <a:prstClr val="black"/>
                </a:solidFill>
                <a:latin typeface="Times New Roman"/>
                <a:cs typeface="Arial" charset="0"/>
              </a:rPr>
              <a:t> belirtilmektedir.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B.2</a:t>
            </a:r>
            <a:r>
              <a:rPr lang="tr-TR" sz="2400" b="1" kern="0" dirty="0">
                <a:solidFill>
                  <a:srgbClr val="FF0000"/>
                </a:solidFill>
                <a:latin typeface="Times New Roman" pitchFamily="18" charset="0"/>
                <a:cs typeface="Times New Roman" pitchFamily="18" charset="0"/>
              </a:rPr>
              <a:t>. Yasaklama Taleplerinin Kurumumuza </a:t>
            </a:r>
            <a:r>
              <a:rPr lang="tr-TR" sz="2400" b="1" kern="0" dirty="0" smtClean="0">
                <a:solidFill>
                  <a:srgbClr val="FF0000"/>
                </a:solidFill>
                <a:latin typeface="Times New Roman" pitchFamily="18" charset="0"/>
                <a:cs typeface="Times New Roman" pitchFamily="18" charset="0"/>
              </a:rPr>
              <a:t>Bildirimi</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8919976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lvl="0" algn="just">
              <a:lnSpc>
                <a:spcPct val="150000"/>
              </a:lnSpc>
              <a:spcBef>
                <a:spcPct val="0"/>
              </a:spcBef>
              <a:buFont typeface="Wingdings" pitchFamily="2" charset="2"/>
              <a:buChar char="v"/>
            </a:pPr>
            <a:r>
              <a:rPr lang="tr-TR" sz="2000" dirty="0" smtClean="0">
                <a:solidFill>
                  <a:prstClr val="black"/>
                </a:solidFill>
                <a:latin typeface="Times New Roman"/>
                <a:cs typeface="Arial" charset="0"/>
              </a:rPr>
              <a:t>Anılan </a:t>
            </a:r>
            <a:r>
              <a:rPr lang="tr-TR" sz="2200" dirty="0">
                <a:solidFill>
                  <a:prstClr val="black"/>
                </a:solidFill>
                <a:latin typeface="Times New Roman"/>
                <a:cs typeface="Arial" charset="0"/>
              </a:rPr>
              <a:t>hükümler doğrultusunda Kurumumuza bağlı Birlikler ve bağlı sağlık tesislerince yasaklamayı gerektirir bir durum tespit edilmesi halinde bu durum </a:t>
            </a:r>
            <a:r>
              <a:rPr lang="tr-TR" sz="2200" b="1" dirty="0" smtClean="0">
                <a:solidFill>
                  <a:srgbClr val="FF0000"/>
                </a:solidFill>
                <a:latin typeface="Times New Roman"/>
                <a:cs typeface="Arial" charset="0"/>
              </a:rPr>
              <a:t>Kurumumuza</a:t>
            </a:r>
            <a:r>
              <a:rPr lang="tr-TR" sz="2200" dirty="0" smtClean="0">
                <a:solidFill>
                  <a:prstClr val="black"/>
                </a:solidFill>
                <a:latin typeface="Times New Roman"/>
                <a:cs typeface="Arial" charset="0"/>
              </a:rPr>
              <a:t> </a:t>
            </a:r>
            <a:r>
              <a:rPr lang="tr-TR" sz="2200" b="1" u="sng" dirty="0" smtClean="0">
                <a:solidFill>
                  <a:prstClr val="black"/>
                </a:solidFill>
                <a:latin typeface="Times New Roman"/>
                <a:cs typeface="Arial" charset="0"/>
              </a:rPr>
              <a:t>Birlikler </a:t>
            </a:r>
            <a:r>
              <a:rPr lang="tr-TR" sz="2200" b="1" u="sng" dirty="0">
                <a:solidFill>
                  <a:prstClr val="black"/>
                </a:solidFill>
                <a:latin typeface="Times New Roman"/>
                <a:cs typeface="Arial" charset="0"/>
              </a:rPr>
              <a:t>(Genel Sekreterlik)</a:t>
            </a:r>
            <a:r>
              <a:rPr lang="tr-TR" sz="2200" b="1" dirty="0">
                <a:solidFill>
                  <a:prstClr val="black"/>
                </a:solidFill>
                <a:latin typeface="Times New Roman"/>
                <a:cs typeface="Arial" charset="0"/>
              </a:rPr>
              <a:t> </a:t>
            </a:r>
            <a:r>
              <a:rPr lang="tr-TR" sz="2200" dirty="0" smtClean="0">
                <a:solidFill>
                  <a:prstClr val="black"/>
                </a:solidFill>
                <a:latin typeface="Times New Roman"/>
                <a:cs typeface="Arial" charset="0"/>
              </a:rPr>
              <a:t>tarafından </a:t>
            </a:r>
            <a:r>
              <a:rPr lang="tr-TR" sz="2200" dirty="0">
                <a:solidFill>
                  <a:prstClr val="black"/>
                </a:solidFill>
                <a:latin typeface="Times New Roman"/>
                <a:cs typeface="Arial" charset="0"/>
              </a:rPr>
              <a:t>bildirilecektir</a:t>
            </a:r>
            <a:r>
              <a:rPr lang="tr-TR" sz="2200" dirty="0" smtClean="0">
                <a:solidFill>
                  <a:prstClr val="black"/>
                </a:solidFill>
                <a:latin typeface="Times New Roman"/>
                <a:cs typeface="Arial" charset="0"/>
              </a:rPr>
              <a:t>.</a:t>
            </a:r>
          </a:p>
          <a:p>
            <a:pPr marL="0" lvl="0" indent="0" algn="just">
              <a:lnSpc>
                <a:spcPct val="150000"/>
              </a:lnSpc>
              <a:spcBef>
                <a:spcPct val="0"/>
              </a:spcBef>
              <a:buNone/>
            </a:pPr>
            <a:endParaRPr lang="tr-TR" sz="2200" dirty="0">
              <a:solidFill>
                <a:prstClr val="black"/>
              </a:solidFill>
              <a:latin typeface="Times New Roman"/>
              <a:cs typeface="Arial" charset="0"/>
            </a:endParaRPr>
          </a:p>
          <a:p>
            <a:pPr marL="0" lvl="0" indent="0" algn="just" fontAlgn="auto">
              <a:lnSpc>
                <a:spcPts val="3300"/>
              </a:lnSpc>
              <a:spcBef>
                <a:spcPts val="0"/>
              </a:spcBef>
              <a:spcAft>
                <a:spcPts val="0"/>
              </a:spcAft>
              <a:buSzPct val="95000"/>
              <a:buNone/>
            </a:pPr>
            <a:endParaRPr lang="tr-TR" sz="80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B.2</a:t>
            </a:r>
            <a:r>
              <a:rPr lang="tr-TR" sz="2400" b="1" kern="0" dirty="0">
                <a:solidFill>
                  <a:srgbClr val="FF0000"/>
                </a:solidFill>
                <a:latin typeface="Times New Roman" pitchFamily="18" charset="0"/>
                <a:cs typeface="Times New Roman" pitchFamily="18" charset="0"/>
              </a:rPr>
              <a:t>. Yasaklama Taleplerinin Kurumumuza </a:t>
            </a:r>
            <a:r>
              <a:rPr lang="tr-TR" sz="2400" b="1" kern="0" dirty="0" smtClean="0">
                <a:solidFill>
                  <a:srgbClr val="FF0000"/>
                </a:solidFill>
                <a:latin typeface="Times New Roman" pitchFamily="18" charset="0"/>
                <a:cs typeface="Times New Roman" pitchFamily="18" charset="0"/>
              </a:rPr>
              <a:t>Bildirimi</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92672538"/>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8840"/>
            <a:ext cx="8229600" cy="4369098"/>
          </a:xfrm>
        </p:spPr>
        <p:txBody>
          <a:bodyPr rtlCol="0">
            <a:normAutofit/>
          </a:bodyPr>
          <a:lstStyle/>
          <a:p>
            <a:pPr marL="0" lvl="0" indent="0" algn="just">
              <a:lnSpc>
                <a:spcPts val="2640"/>
              </a:lnSpc>
              <a:spcBef>
                <a:spcPct val="0"/>
              </a:spcBef>
              <a:buNone/>
            </a:pPr>
            <a:r>
              <a:rPr lang="tr-TR" sz="2200" b="1" u="sng" dirty="0" smtClean="0">
                <a:solidFill>
                  <a:prstClr val="black"/>
                </a:solidFill>
                <a:latin typeface="Times New Roman"/>
                <a:ea typeface="Times New Roman"/>
              </a:rPr>
              <a:t>Yasaklama </a:t>
            </a:r>
            <a:r>
              <a:rPr lang="tr-TR" sz="2200" b="1" u="sng" dirty="0">
                <a:solidFill>
                  <a:prstClr val="black"/>
                </a:solidFill>
                <a:latin typeface="Times New Roman"/>
                <a:ea typeface="Times New Roman"/>
              </a:rPr>
              <a:t>bildirimlerinin Kurumumuzca sağlıklı bir şekilde değerlendirilebilmesi için; </a:t>
            </a:r>
          </a:p>
          <a:p>
            <a:pPr marL="355600" lvl="0" indent="-355600" algn="just">
              <a:lnSpc>
                <a:spcPts val="3300"/>
              </a:lnSpc>
              <a:spcBef>
                <a:spcPts val="2400"/>
              </a:spcBef>
              <a:buFont typeface="Wingdings" pitchFamily="2" charset="2"/>
              <a:buChar char="Ø"/>
            </a:pPr>
            <a:r>
              <a:rPr lang="tr-TR" sz="2200" dirty="0">
                <a:solidFill>
                  <a:prstClr val="black"/>
                </a:solidFill>
                <a:latin typeface="Times New Roman"/>
                <a:ea typeface="Times New Roman"/>
              </a:rPr>
              <a:t>Yasaklama bildirimine ilişkin üst yazılarda, idarece tespit edilen yasak fiil veya davranışın </a:t>
            </a:r>
            <a:r>
              <a:rPr lang="tr-TR" sz="2200" b="1" dirty="0">
                <a:solidFill>
                  <a:prstClr val="black"/>
                </a:solidFill>
                <a:latin typeface="Times New Roman"/>
                <a:ea typeface="Times New Roman"/>
              </a:rPr>
              <a:t>hangi yasak fiil veya davranış </a:t>
            </a:r>
            <a:r>
              <a:rPr lang="tr-TR" sz="2200" dirty="0">
                <a:solidFill>
                  <a:prstClr val="black"/>
                </a:solidFill>
                <a:latin typeface="Times New Roman"/>
                <a:ea typeface="Times New Roman"/>
              </a:rPr>
              <a:t>kapsamında değerlendirildiğinin </a:t>
            </a:r>
            <a:r>
              <a:rPr lang="tr-TR" sz="2200" b="1" dirty="0">
                <a:solidFill>
                  <a:prstClr val="black"/>
                </a:solidFill>
                <a:latin typeface="Times New Roman"/>
                <a:ea typeface="Times New Roman"/>
              </a:rPr>
              <a:t>net olarak </a:t>
            </a:r>
            <a:r>
              <a:rPr lang="tr-TR" sz="2200" dirty="0">
                <a:solidFill>
                  <a:prstClr val="black"/>
                </a:solidFill>
                <a:latin typeface="Times New Roman"/>
                <a:ea typeface="Times New Roman"/>
              </a:rPr>
              <a:t>belirtilmesi,</a:t>
            </a:r>
          </a:p>
          <a:p>
            <a:pPr marL="355600" lvl="0" indent="-355600" algn="just">
              <a:lnSpc>
                <a:spcPts val="3300"/>
              </a:lnSpc>
              <a:spcBef>
                <a:spcPts val="2400"/>
              </a:spcBef>
              <a:buFont typeface="Wingdings" pitchFamily="2" charset="2"/>
              <a:buChar char="Ø"/>
            </a:pPr>
            <a:r>
              <a:rPr lang="tr-TR" sz="2200" dirty="0" smtClean="0">
                <a:solidFill>
                  <a:prstClr val="black"/>
                </a:solidFill>
                <a:latin typeface="Times New Roman"/>
                <a:ea typeface="Times New Roman"/>
              </a:rPr>
              <a:t>Yasaklamayı </a:t>
            </a:r>
            <a:r>
              <a:rPr lang="tr-TR" sz="2200" dirty="0">
                <a:solidFill>
                  <a:prstClr val="black"/>
                </a:solidFill>
                <a:latin typeface="Times New Roman"/>
                <a:ea typeface="Times New Roman"/>
              </a:rPr>
              <a:t>gerektirir durumun </a:t>
            </a:r>
            <a:r>
              <a:rPr lang="tr-TR" sz="2200" b="1" dirty="0" smtClean="0">
                <a:solidFill>
                  <a:prstClr val="black"/>
                </a:solidFill>
                <a:latin typeface="Times New Roman"/>
                <a:ea typeface="Times New Roman"/>
              </a:rPr>
              <a:t>ayrıntısıyla </a:t>
            </a:r>
            <a:r>
              <a:rPr lang="tr-TR" sz="2200" b="1" dirty="0">
                <a:solidFill>
                  <a:prstClr val="black"/>
                </a:solidFill>
                <a:latin typeface="Times New Roman"/>
                <a:ea typeface="Times New Roman"/>
              </a:rPr>
              <a:t>ve kronolojik </a:t>
            </a:r>
            <a:r>
              <a:rPr lang="tr-TR" sz="2200" dirty="0">
                <a:solidFill>
                  <a:prstClr val="black"/>
                </a:solidFill>
                <a:latin typeface="Times New Roman"/>
                <a:ea typeface="Times New Roman"/>
              </a:rPr>
              <a:t>sıralamaya tabi tutularak </a:t>
            </a:r>
            <a:r>
              <a:rPr lang="tr-TR" sz="2200" b="1" dirty="0" smtClean="0">
                <a:solidFill>
                  <a:prstClr val="black"/>
                </a:solidFill>
                <a:latin typeface="Times New Roman"/>
                <a:ea typeface="Times New Roman"/>
              </a:rPr>
              <a:t>gerekli belgelerle </a:t>
            </a:r>
            <a:r>
              <a:rPr lang="tr-TR" sz="2200" dirty="0" smtClean="0">
                <a:solidFill>
                  <a:prstClr val="black"/>
                </a:solidFill>
                <a:latin typeface="Times New Roman"/>
                <a:ea typeface="Times New Roman"/>
              </a:rPr>
              <a:t>açıklanması gerekmektedir</a:t>
            </a:r>
            <a:r>
              <a:rPr lang="tr-TR" sz="2200" dirty="0">
                <a:solidFill>
                  <a:prstClr val="black"/>
                </a:solidFill>
                <a:latin typeface="Times New Roman"/>
                <a:ea typeface="Times New Roman"/>
              </a:rPr>
              <a:t>.</a:t>
            </a:r>
            <a:endParaRPr lang="tr-TR" sz="2200" dirty="0">
              <a:solidFill>
                <a:prstClr val="black"/>
              </a:solidFill>
              <a:latin typeface="Times New Roman" pitchFamily="18" charset="0"/>
              <a:cs typeface="Times New Roman" pitchFamily="18"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B.2</a:t>
            </a:r>
            <a:r>
              <a:rPr lang="tr-TR" sz="2400" b="1" kern="0" dirty="0">
                <a:solidFill>
                  <a:srgbClr val="FF0000"/>
                </a:solidFill>
                <a:latin typeface="Times New Roman" pitchFamily="18" charset="0"/>
                <a:cs typeface="Times New Roman" pitchFamily="18" charset="0"/>
              </a:rPr>
              <a:t>. Yasaklama Taleplerinin Kurumumuza </a:t>
            </a:r>
            <a:r>
              <a:rPr lang="tr-TR" sz="2400" b="1" kern="0" dirty="0" smtClean="0">
                <a:solidFill>
                  <a:srgbClr val="FF0000"/>
                </a:solidFill>
                <a:latin typeface="Times New Roman" pitchFamily="18" charset="0"/>
                <a:cs typeface="Times New Roman" pitchFamily="18" charset="0"/>
              </a:rPr>
              <a:t>Bildirimi</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721850069"/>
      </p:ext>
    </p:extLst>
  </p:cSld>
  <p:clrMapOvr>
    <a:masterClrMapping/>
  </p:clrMapOvr>
  <p:transition spd="slow">
    <p:pul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32856"/>
            <a:ext cx="8229600" cy="4225082"/>
          </a:xfrm>
        </p:spPr>
        <p:txBody>
          <a:bodyPr rtlCol="0">
            <a:normAutofit/>
          </a:bodyPr>
          <a:lstStyle/>
          <a:p>
            <a:pPr marL="363538" lvl="0" indent="-363538" algn="just" fontAlgn="auto">
              <a:lnSpc>
                <a:spcPts val="3120"/>
              </a:lnSpc>
              <a:spcBef>
                <a:spcPts val="0"/>
              </a:spcBef>
              <a:spcAft>
                <a:spcPts val="0"/>
              </a:spcAft>
              <a:buSzPct val="95000"/>
              <a:buNone/>
            </a:pPr>
            <a:r>
              <a:rPr lang="tr-TR" sz="2000" b="1" u="sng" dirty="0" smtClean="0">
                <a:solidFill>
                  <a:prstClr val="black"/>
                </a:solidFill>
                <a:latin typeface="Times New Roman" pitchFamily="18" charset="0"/>
                <a:ea typeface="Times New Roman"/>
                <a:cs typeface="Times New Roman" pitchFamily="18" charset="0"/>
              </a:rPr>
              <a:t>SÜRE:</a:t>
            </a:r>
            <a:endParaRPr lang="tr-TR" sz="2000" b="1" u="sng" dirty="0">
              <a:solidFill>
                <a:prstClr val="black"/>
              </a:solidFill>
              <a:latin typeface="Times New Roman" pitchFamily="18" charset="0"/>
              <a:ea typeface="Times New Roman"/>
              <a:cs typeface="Times New Roman" pitchFamily="18" charset="0"/>
            </a:endParaRPr>
          </a:p>
          <a:p>
            <a:pPr lvl="0" algn="just">
              <a:lnSpc>
                <a:spcPct val="150000"/>
              </a:lnSpc>
              <a:spcBef>
                <a:spcPts val="1200"/>
              </a:spcBef>
              <a:buFont typeface="Wingdings" pitchFamily="2" charset="2"/>
              <a:buChar char="v"/>
            </a:pPr>
            <a:r>
              <a:rPr lang="tr-TR" sz="2200" dirty="0">
                <a:solidFill>
                  <a:prstClr val="black"/>
                </a:solidFill>
                <a:latin typeface="Times New Roman"/>
                <a:ea typeface="Times New Roman"/>
              </a:rPr>
              <a:t>4734 sayılı Kanunun 58 inci ve 4735 sayılı Kanunun 26 </a:t>
            </a:r>
            <a:r>
              <a:rPr lang="tr-TR" sz="2200" dirty="0" err="1">
                <a:solidFill>
                  <a:prstClr val="black"/>
                </a:solidFill>
                <a:latin typeface="Times New Roman"/>
                <a:ea typeface="Times New Roman"/>
              </a:rPr>
              <a:t>ncı</a:t>
            </a:r>
            <a:r>
              <a:rPr lang="tr-TR" sz="2200" dirty="0">
                <a:solidFill>
                  <a:prstClr val="black"/>
                </a:solidFill>
                <a:latin typeface="Times New Roman"/>
                <a:ea typeface="Times New Roman"/>
              </a:rPr>
              <a:t> maddelerinde; ihalelere katılmaktan yasaklama kararlarının, yasaklamayı gerektiren fiil veya davranışın tespit edildiği tarihi izleyen </a:t>
            </a:r>
            <a:r>
              <a:rPr lang="tr-TR" sz="2200" b="1" dirty="0">
                <a:solidFill>
                  <a:prstClr val="black"/>
                </a:solidFill>
                <a:latin typeface="Times New Roman"/>
                <a:ea typeface="Times New Roman"/>
              </a:rPr>
              <a:t>en geç kırk beş gün</a:t>
            </a:r>
            <a:r>
              <a:rPr lang="tr-TR" sz="2200" dirty="0">
                <a:solidFill>
                  <a:prstClr val="black"/>
                </a:solidFill>
                <a:latin typeface="Times New Roman"/>
                <a:ea typeface="Times New Roman"/>
              </a:rPr>
              <a:t> içinde verileceği, verilen bu kararların Resmi Gazetede yayımlanmak üzere </a:t>
            </a:r>
            <a:r>
              <a:rPr lang="tr-TR" sz="2200" b="1" dirty="0">
                <a:solidFill>
                  <a:prstClr val="black"/>
                </a:solidFill>
                <a:latin typeface="Times New Roman"/>
                <a:ea typeface="Times New Roman"/>
              </a:rPr>
              <a:t>en geç on beş gün </a:t>
            </a:r>
            <a:r>
              <a:rPr lang="tr-TR" sz="2200" dirty="0">
                <a:solidFill>
                  <a:prstClr val="black"/>
                </a:solidFill>
                <a:latin typeface="Times New Roman"/>
                <a:ea typeface="Times New Roman"/>
              </a:rPr>
              <a:t>içinde gönderileceği ve </a:t>
            </a:r>
            <a:r>
              <a:rPr lang="tr-TR" sz="2200" b="1" dirty="0">
                <a:solidFill>
                  <a:prstClr val="black"/>
                </a:solidFill>
                <a:latin typeface="Times New Roman"/>
                <a:ea typeface="Times New Roman"/>
              </a:rPr>
              <a:t>yayımı tarihinde</a:t>
            </a:r>
            <a:r>
              <a:rPr lang="tr-TR" sz="2200" dirty="0">
                <a:solidFill>
                  <a:prstClr val="black"/>
                </a:solidFill>
                <a:latin typeface="Times New Roman"/>
                <a:ea typeface="Times New Roman"/>
              </a:rPr>
              <a:t> yürürlüğe gireceği belirtilmektedir.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B.2</a:t>
            </a:r>
            <a:r>
              <a:rPr lang="tr-TR" sz="2400" b="1" kern="0" dirty="0">
                <a:solidFill>
                  <a:srgbClr val="FF0000"/>
                </a:solidFill>
                <a:latin typeface="Times New Roman" pitchFamily="18" charset="0"/>
                <a:cs typeface="Times New Roman" pitchFamily="18" charset="0"/>
              </a:rPr>
              <a:t>. Yasaklama Taleplerinin Kurumumuza </a:t>
            </a:r>
            <a:r>
              <a:rPr lang="tr-TR" sz="2400" b="1" kern="0" dirty="0" smtClean="0">
                <a:solidFill>
                  <a:srgbClr val="FF0000"/>
                </a:solidFill>
                <a:latin typeface="Times New Roman" pitchFamily="18" charset="0"/>
                <a:cs typeface="Times New Roman" pitchFamily="18" charset="0"/>
              </a:rPr>
              <a:t>Bildirimi</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86306151"/>
      </p:ext>
    </p:extLst>
  </p:cSld>
  <p:clrMapOvr>
    <a:masterClrMapping/>
  </p:clrMapOvr>
  <p:transition spd="slow">
    <p:pul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1"/>
            <a:ext cx="8229600" cy="4364391"/>
          </a:xfrm>
        </p:spPr>
        <p:txBody>
          <a:bodyPr rtlCol="0">
            <a:normAutofit/>
          </a:bodyPr>
          <a:lstStyle/>
          <a:p>
            <a:pPr lvl="0" algn="just">
              <a:lnSpc>
                <a:spcPts val="3300"/>
              </a:lnSpc>
              <a:spcBef>
                <a:spcPct val="0"/>
              </a:spcBef>
              <a:buFont typeface="Wingdings" pitchFamily="2" charset="2"/>
              <a:buChar char="v"/>
            </a:pPr>
            <a:r>
              <a:rPr lang="tr-TR" sz="2200" b="1" dirty="0" smtClean="0">
                <a:solidFill>
                  <a:prstClr val="black"/>
                </a:solidFill>
                <a:latin typeface="Times New Roman"/>
                <a:ea typeface="Times New Roman"/>
              </a:rPr>
              <a:t>Bu </a:t>
            </a:r>
            <a:r>
              <a:rPr lang="tr-TR" sz="2200" b="1" dirty="0">
                <a:solidFill>
                  <a:prstClr val="black"/>
                </a:solidFill>
                <a:latin typeface="Times New Roman"/>
                <a:ea typeface="Times New Roman"/>
              </a:rPr>
              <a:t>süre geçirildikten sonra </a:t>
            </a:r>
            <a:r>
              <a:rPr lang="tr-TR" sz="2200" dirty="0">
                <a:solidFill>
                  <a:prstClr val="black"/>
                </a:solidFill>
                <a:latin typeface="Times New Roman"/>
                <a:ea typeface="Times New Roman"/>
              </a:rPr>
              <a:t>yasaklama kararı verilmesi mümkün olmadığından, Kurumumuza bağlı Birlikler ihalelere katılmaktan yasaklamayı gerektirir bir durum tespit ettikleri takdirde gereğinin yapılması için bu durumu </a:t>
            </a:r>
            <a:r>
              <a:rPr lang="tr-TR" sz="2200" b="1" dirty="0">
                <a:solidFill>
                  <a:prstClr val="black"/>
                </a:solidFill>
                <a:latin typeface="Times New Roman"/>
                <a:ea typeface="Times New Roman"/>
              </a:rPr>
              <a:t>ivedilikle</a:t>
            </a:r>
            <a:r>
              <a:rPr lang="tr-TR" sz="2200" dirty="0">
                <a:solidFill>
                  <a:prstClr val="black"/>
                </a:solidFill>
                <a:latin typeface="Times New Roman"/>
                <a:ea typeface="Times New Roman"/>
              </a:rPr>
              <a:t> Kurumumuza bildirmek zorundadırlar. </a:t>
            </a:r>
            <a:endParaRPr lang="tr-TR" sz="2200" dirty="0" smtClean="0">
              <a:solidFill>
                <a:prstClr val="black"/>
              </a:solidFill>
              <a:latin typeface="Times New Roman"/>
              <a:ea typeface="Times New Roman"/>
            </a:endParaRPr>
          </a:p>
          <a:p>
            <a:pPr lvl="0" algn="just">
              <a:lnSpc>
                <a:spcPts val="3300"/>
              </a:lnSpc>
              <a:spcBef>
                <a:spcPts val="1800"/>
              </a:spcBef>
              <a:buFont typeface="Wingdings" pitchFamily="2" charset="2"/>
              <a:buChar char="v"/>
            </a:pPr>
            <a:r>
              <a:rPr lang="tr-TR" sz="2200" dirty="0" smtClean="0">
                <a:solidFill>
                  <a:prstClr val="black"/>
                </a:solidFill>
                <a:latin typeface="Times New Roman" pitchFamily="18" charset="0"/>
                <a:cs typeface="Times New Roman" pitchFamily="18" charset="0"/>
              </a:rPr>
              <a:t>Ayrıca 4734 ve 4735 sayılı </a:t>
            </a:r>
            <a:r>
              <a:rPr lang="tr-TR" sz="2200" dirty="0">
                <a:solidFill>
                  <a:prstClr val="black"/>
                </a:solidFill>
                <a:latin typeface="Times New Roman" pitchFamily="18" charset="0"/>
                <a:cs typeface="Times New Roman" pitchFamily="18" charset="0"/>
              </a:rPr>
              <a:t>Kanunlarda sayılan yasak fiil veya davranışlarda bulundukları tespit edilenler, </a:t>
            </a:r>
            <a:r>
              <a:rPr lang="tr-TR" sz="2200" b="1" dirty="0">
                <a:solidFill>
                  <a:prstClr val="black"/>
                </a:solidFill>
                <a:latin typeface="Times New Roman" pitchFamily="18" charset="0"/>
                <a:cs typeface="Times New Roman" pitchFamily="18" charset="0"/>
              </a:rPr>
              <a:t>yasaklama kararının yürürlüğe girdiği tarihe kadar </a:t>
            </a:r>
            <a:r>
              <a:rPr lang="tr-TR" sz="2200" b="1" dirty="0">
                <a:solidFill>
                  <a:srgbClr val="FF0000"/>
                </a:solidFill>
                <a:latin typeface="Times New Roman" pitchFamily="18" charset="0"/>
                <a:cs typeface="Times New Roman" pitchFamily="18" charset="0"/>
              </a:rPr>
              <a:t>aynı idare tarafından yapılacak ihalelere de iştirak ettirilmezler</a:t>
            </a:r>
            <a:r>
              <a:rPr lang="tr-TR" sz="2200" dirty="0">
                <a:solidFill>
                  <a:srgbClr val="FF0000"/>
                </a:solidFill>
                <a:latin typeface="Times New Roman" pitchFamily="18" charset="0"/>
                <a:cs typeface="Times New Roman" pitchFamily="18" charset="0"/>
              </a:rPr>
              <a:t>.</a:t>
            </a:r>
          </a:p>
          <a:p>
            <a:pPr marL="0" lvl="0" indent="0" algn="just">
              <a:lnSpc>
                <a:spcPct val="150000"/>
              </a:lnSpc>
              <a:spcBef>
                <a:spcPct val="0"/>
              </a:spcBef>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B.2</a:t>
            </a:r>
            <a:r>
              <a:rPr lang="tr-TR" sz="2400" b="1" kern="0" dirty="0">
                <a:solidFill>
                  <a:srgbClr val="FF0000"/>
                </a:solidFill>
                <a:latin typeface="Times New Roman" pitchFamily="18" charset="0"/>
                <a:cs typeface="Times New Roman" pitchFamily="18" charset="0"/>
              </a:rPr>
              <a:t>. Yasaklama Taleplerinin Kurumumuza </a:t>
            </a:r>
            <a:r>
              <a:rPr lang="tr-TR" sz="2400" b="1" kern="0" dirty="0" smtClean="0">
                <a:solidFill>
                  <a:srgbClr val="FF0000"/>
                </a:solidFill>
                <a:latin typeface="Times New Roman" pitchFamily="18" charset="0"/>
                <a:cs typeface="Times New Roman" pitchFamily="18" charset="0"/>
              </a:rPr>
              <a:t>Bildirimi</a:t>
            </a:r>
            <a:endParaRPr lang="tr-TR" sz="2400" b="1" kern="0" dirty="0">
              <a:solidFill>
                <a:srgbClr val="FF0000"/>
              </a:solidFill>
              <a:latin typeface="Times New Roman" pitchFamily="18" charset="0"/>
              <a:cs typeface="Times New Roman" pitchFamily="18" charset="0"/>
            </a:endParaRPr>
          </a:p>
        </p:txBody>
      </p:sp>
      <p:pic>
        <p:nvPicPr>
          <p:cNvPr id="5" name="Picture 3" descr="C:\Users\oguz.bilgic\Pictures\Microsoft Clip Organizer\j0434391.wmf"/>
          <p:cNvPicPr>
            <a:picLocks noChangeAspect="1" noChangeArrowheads="1"/>
          </p:cNvPicPr>
          <p:nvPr/>
        </p:nvPicPr>
        <p:blipFill>
          <a:blip r:embed="rId3" cstate="print"/>
          <a:srcRect/>
          <a:stretch>
            <a:fillRect/>
          </a:stretch>
        </p:blipFill>
        <p:spPr bwMode="auto">
          <a:xfrm>
            <a:off x="5119826" y="5877272"/>
            <a:ext cx="869689" cy="908007"/>
          </a:xfrm>
          <a:prstGeom prst="rect">
            <a:avLst/>
          </a:prstGeom>
          <a:noFill/>
          <a:ln w="9525">
            <a:noFill/>
            <a:miter lim="800000"/>
            <a:headEnd/>
            <a:tailEnd/>
          </a:ln>
        </p:spPr>
      </p:pic>
    </p:spTree>
    <p:extLst>
      <p:ext uri="{BB962C8B-B14F-4D97-AF65-F5344CB8AC3E}">
        <p14:creationId xmlns:p14="http://schemas.microsoft.com/office/powerpoint/2010/main" val="1862903139"/>
      </p:ext>
    </p:extLst>
  </p:cSld>
  <p:clrMapOvr>
    <a:masterClrMapping/>
  </p:clrMapOvr>
  <p:transition spd="slow">
    <p:pull/>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63538" lvl="0" indent="-363538" algn="just">
              <a:spcBef>
                <a:spcPct val="0"/>
              </a:spcBef>
              <a:spcAft>
                <a:spcPts val="0"/>
              </a:spcAft>
              <a:buFont typeface="+mj-lt"/>
              <a:buAutoNum type="alphaLcParenR"/>
            </a:pPr>
            <a:r>
              <a:rPr lang="tr-TR" sz="2200" u="sng" dirty="0" smtClean="0">
                <a:solidFill>
                  <a:srgbClr val="0070C0"/>
                </a:solidFill>
                <a:latin typeface="Times New Roman"/>
                <a:cs typeface="Arial" charset="0"/>
              </a:rPr>
              <a:t>Bütün </a:t>
            </a:r>
            <a:r>
              <a:rPr lang="tr-TR" sz="2200" u="sng" dirty="0">
                <a:solidFill>
                  <a:srgbClr val="0070C0"/>
                </a:solidFill>
                <a:latin typeface="Times New Roman"/>
                <a:cs typeface="Arial" charset="0"/>
              </a:rPr>
              <a:t>Yasaklama Bildirimlerinde Gönderilmesi Gereken Ortak </a:t>
            </a:r>
            <a:r>
              <a:rPr lang="tr-TR" sz="2200" u="sng" dirty="0" smtClean="0">
                <a:solidFill>
                  <a:srgbClr val="0070C0"/>
                </a:solidFill>
                <a:latin typeface="Times New Roman"/>
                <a:cs typeface="Arial" charset="0"/>
              </a:rPr>
              <a:t>Belgeler:</a:t>
            </a:r>
            <a:endParaRPr lang="tr-TR" sz="2200" u="sng" dirty="0">
              <a:solidFill>
                <a:srgbClr val="0070C0"/>
              </a:solidFill>
              <a:latin typeface="Times New Roman"/>
              <a:cs typeface="Arial" charset="0"/>
            </a:endParaRPr>
          </a:p>
          <a:p>
            <a:pPr marL="708660" lvl="1" indent="-342900" algn="just">
              <a:lnSpc>
                <a:spcPts val="3000"/>
              </a:lnSpc>
              <a:spcBef>
                <a:spcPts val="2400"/>
              </a:spcBef>
              <a:spcAft>
                <a:spcPts val="0"/>
              </a:spcAft>
              <a:buFont typeface="+mj-lt"/>
              <a:buAutoNum type="arabicPeriod"/>
            </a:pPr>
            <a:r>
              <a:rPr lang="tr-TR" sz="2200" dirty="0">
                <a:solidFill>
                  <a:prstClr val="black"/>
                </a:solidFill>
                <a:latin typeface="Times New Roman"/>
                <a:cs typeface="Arial" charset="0"/>
              </a:rPr>
              <a:t>Kamu İhale Genel Tebliğ’i ekinde yer alan </a:t>
            </a:r>
            <a:r>
              <a:rPr lang="tr-TR" sz="2200" b="1" dirty="0">
                <a:solidFill>
                  <a:prstClr val="black"/>
                </a:solidFill>
                <a:latin typeface="Times New Roman"/>
                <a:cs typeface="Arial" charset="0"/>
              </a:rPr>
              <a:t>“İhalelere katılmaktan Yasaklama” formu</a:t>
            </a:r>
            <a:r>
              <a:rPr lang="tr-TR" sz="2200" dirty="0">
                <a:solidFill>
                  <a:prstClr val="black"/>
                </a:solidFill>
                <a:latin typeface="Times New Roman"/>
                <a:cs typeface="Arial" charset="0"/>
              </a:rPr>
              <a:t>.</a:t>
            </a:r>
          </a:p>
          <a:p>
            <a:pPr marL="708660" lvl="1" indent="-342900" algn="just">
              <a:lnSpc>
                <a:spcPts val="3000"/>
              </a:lnSpc>
              <a:spcBef>
                <a:spcPts val="2400"/>
              </a:spcBef>
              <a:spcAft>
                <a:spcPts val="0"/>
              </a:spcAft>
              <a:buFont typeface="+mj-lt"/>
              <a:buAutoNum type="arabicPeriod"/>
            </a:pPr>
            <a:r>
              <a:rPr lang="tr-TR" sz="2200" dirty="0">
                <a:solidFill>
                  <a:prstClr val="black"/>
                </a:solidFill>
                <a:latin typeface="Times New Roman"/>
                <a:cs typeface="Arial" charset="0"/>
              </a:rPr>
              <a:t>İsteklinin/yüklenicinin mevzuatı gereği kayıtlı olduğu </a:t>
            </a:r>
            <a:r>
              <a:rPr lang="tr-TR" sz="2200" b="1" dirty="0">
                <a:solidFill>
                  <a:prstClr val="black"/>
                </a:solidFill>
                <a:latin typeface="Times New Roman"/>
                <a:cs typeface="Arial" charset="0"/>
              </a:rPr>
              <a:t>ticaret ve/veya sanayi odası veya ilgili meslek odası belgesi</a:t>
            </a:r>
            <a:r>
              <a:rPr lang="tr-TR" sz="2200" dirty="0">
                <a:solidFill>
                  <a:prstClr val="black"/>
                </a:solidFill>
                <a:latin typeface="Times New Roman"/>
                <a:cs typeface="Arial" charset="0"/>
              </a:rPr>
              <a:t>.</a:t>
            </a:r>
          </a:p>
          <a:p>
            <a:pPr marL="708660" lvl="1" indent="-342900" algn="just">
              <a:lnSpc>
                <a:spcPts val="3000"/>
              </a:lnSpc>
              <a:spcBef>
                <a:spcPts val="2400"/>
              </a:spcBef>
              <a:spcAft>
                <a:spcPts val="0"/>
              </a:spcAft>
              <a:buFont typeface="+mj-lt"/>
              <a:buAutoNum type="arabicPeriod"/>
            </a:pPr>
            <a:r>
              <a:rPr lang="tr-TR" sz="2200" dirty="0">
                <a:solidFill>
                  <a:prstClr val="black"/>
                </a:solidFill>
                <a:latin typeface="Times New Roman"/>
                <a:cs typeface="Arial" charset="0"/>
              </a:rPr>
              <a:t>İsteklinin/yüklenicinin </a:t>
            </a:r>
            <a:r>
              <a:rPr lang="tr-TR" sz="2200" b="1" dirty="0">
                <a:solidFill>
                  <a:prstClr val="black"/>
                </a:solidFill>
                <a:latin typeface="Times New Roman"/>
                <a:cs typeface="Arial" charset="0"/>
              </a:rPr>
              <a:t>sermaye hisse oranlarını gösterir ticaret sicil gazetesi.</a:t>
            </a:r>
          </a:p>
          <a:p>
            <a:pPr marL="0" lvl="0" indent="0" algn="just">
              <a:lnSpc>
                <a:spcPct val="150000"/>
              </a:lnSpc>
              <a:spcBef>
                <a:spcPct val="0"/>
              </a:spcBef>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B.3</a:t>
            </a:r>
            <a:r>
              <a:rPr lang="tr-TR" sz="2400" b="1" kern="0" dirty="0">
                <a:solidFill>
                  <a:srgbClr val="FF0000"/>
                </a:solidFill>
                <a:latin typeface="Times New Roman" pitchFamily="18" charset="0"/>
                <a:cs typeface="Times New Roman" pitchFamily="18" charset="0"/>
              </a:rPr>
              <a:t>. Yasaklama Taleplerinde Gönderilmesi Gereken Bilgi ve Belgeler</a:t>
            </a:r>
          </a:p>
        </p:txBody>
      </p:sp>
    </p:spTree>
    <p:extLst>
      <p:ext uri="{BB962C8B-B14F-4D97-AF65-F5344CB8AC3E}">
        <p14:creationId xmlns:p14="http://schemas.microsoft.com/office/powerpoint/2010/main" val="15861388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63538" lvl="0" indent="-363538" algn="just">
              <a:spcBef>
                <a:spcPct val="0"/>
              </a:spcBef>
              <a:spcAft>
                <a:spcPts val="0"/>
              </a:spcAft>
              <a:buFont typeface="+mj-lt"/>
              <a:buAutoNum type="alphaLcParenR"/>
            </a:pPr>
            <a:r>
              <a:rPr lang="tr-TR" sz="2200" u="sng" dirty="0" smtClean="0">
                <a:solidFill>
                  <a:srgbClr val="0070C0"/>
                </a:solidFill>
                <a:latin typeface="Times New Roman"/>
                <a:cs typeface="Arial" charset="0"/>
              </a:rPr>
              <a:t>Bütün </a:t>
            </a:r>
            <a:r>
              <a:rPr lang="tr-TR" sz="2200" u="sng" dirty="0">
                <a:solidFill>
                  <a:srgbClr val="0070C0"/>
                </a:solidFill>
                <a:latin typeface="Times New Roman"/>
                <a:cs typeface="Arial" charset="0"/>
              </a:rPr>
              <a:t>Yasaklama Bildirimlerinde Gönderilmesi Gereken Ortak </a:t>
            </a:r>
            <a:r>
              <a:rPr lang="tr-TR" sz="2200" u="sng" dirty="0" smtClean="0">
                <a:solidFill>
                  <a:srgbClr val="0070C0"/>
                </a:solidFill>
                <a:latin typeface="Times New Roman"/>
                <a:cs typeface="Arial" charset="0"/>
              </a:rPr>
              <a:t>Belgeler:</a:t>
            </a:r>
            <a:endParaRPr lang="tr-TR" sz="2200" u="sng" dirty="0">
              <a:solidFill>
                <a:srgbClr val="0070C0"/>
              </a:solidFill>
              <a:latin typeface="Times New Roman"/>
              <a:cs typeface="Arial" charset="0"/>
            </a:endParaRPr>
          </a:p>
          <a:p>
            <a:pPr marL="712788" lvl="1" indent="-347663" algn="just">
              <a:lnSpc>
                <a:spcPts val="3000"/>
              </a:lnSpc>
              <a:spcBef>
                <a:spcPts val="2400"/>
              </a:spcBef>
              <a:spcAft>
                <a:spcPts val="0"/>
              </a:spcAft>
              <a:buFont typeface="+mj-lt"/>
              <a:buAutoNum type="arabicPeriod" startAt="4"/>
            </a:pPr>
            <a:r>
              <a:rPr lang="tr-TR" sz="2200" dirty="0">
                <a:solidFill>
                  <a:prstClr val="black"/>
                </a:solidFill>
                <a:latin typeface="Times New Roman"/>
                <a:cs typeface="Arial" charset="0"/>
              </a:rPr>
              <a:t>Eğer isteklinin/yüklenicinin </a:t>
            </a:r>
            <a:r>
              <a:rPr lang="tr-TR" sz="2200" b="1" dirty="0">
                <a:solidFill>
                  <a:prstClr val="black"/>
                </a:solidFill>
                <a:latin typeface="Times New Roman"/>
                <a:cs typeface="Arial" charset="0"/>
              </a:rPr>
              <a:t>sermayesinin yarısından fazlasına sahip ortağı varsa</a:t>
            </a:r>
            <a:r>
              <a:rPr lang="tr-TR" sz="2200" dirty="0">
                <a:solidFill>
                  <a:prstClr val="black"/>
                </a:solidFill>
                <a:latin typeface="Times New Roman"/>
                <a:cs typeface="Arial" charset="0"/>
              </a:rPr>
              <a:t>; tespit edilen ortaklar/ortaklıklarla ilgili tüm bilgi ve </a:t>
            </a:r>
            <a:r>
              <a:rPr lang="tr-TR" sz="2200" dirty="0" smtClean="0">
                <a:solidFill>
                  <a:prstClr val="black"/>
                </a:solidFill>
                <a:latin typeface="Times New Roman"/>
                <a:cs typeface="Arial" charset="0"/>
              </a:rPr>
              <a:t>belgeler. </a:t>
            </a:r>
            <a:r>
              <a:rPr lang="tr-TR" sz="1800" i="1" dirty="0">
                <a:solidFill>
                  <a:prstClr val="black"/>
                </a:solidFill>
                <a:latin typeface="Times New Roman"/>
                <a:cs typeface="Arial" charset="0"/>
              </a:rPr>
              <a:t>(T.C. kimlik numarası, vergi kayıt numarası, mevzuatı gereği kayıtlı olduğu ticaret ve/veya sanayi odası veya ilgili meslek odası belgesi gibi</a:t>
            </a:r>
            <a:r>
              <a:rPr lang="tr-TR" sz="1800" i="1" dirty="0" smtClean="0">
                <a:solidFill>
                  <a:prstClr val="black"/>
                </a:solidFill>
                <a:latin typeface="Times New Roman"/>
                <a:cs typeface="Arial" charset="0"/>
              </a:rPr>
              <a:t>)</a:t>
            </a:r>
            <a:endParaRPr lang="tr-TR" sz="1800" i="1" dirty="0">
              <a:solidFill>
                <a:prstClr val="black"/>
              </a:solidFill>
              <a:latin typeface="Times New Roman"/>
              <a:cs typeface="Arial" charset="0"/>
            </a:endParaRPr>
          </a:p>
          <a:p>
            <a:pPr marL="0" lvl="0" indent="0" algn="just">
              <a:lnSpc>
                <a:spcPct val="150000"/>
              </a:lnSpc>
              <a:spcBef>
                <a:spcPct val="0"/>
              </a:spcBef>
              <a:buNone/>
            </a:pPr>
            <a:endParaRPr lang="tr-TR" sz="18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B.3</a:t>
            </a:r>
            <a:r>
              <a:rPr lang="tr-TR" sz="2400" b="1" kern="0" dirty="0">
                <a:solidFill>
                  <a:srgbClr val="FF0000"/>
                </a:solidFill>
                <a:latin typeface="Times New Roman" pitchFamily="18" charset="0"/>
                <a:cs typeface="Times New Roman" pitchFamily="18" charset="0"/>
              </a:rPr>
              <a:t>. Yasaklama Taleplerinde Gönderilmesi Gereken Bilgi ve Belgeler</a:t>
            </a:r>
          </a:p>
        </p:txBody>
      </p:sp>
    </p:spTree>
    <p:extLst>
      <p:ext uri="{BB962C8B-B14F-4D97-AF65-F5344CB8AC3E}">
        <p14:creationId xmlns:p14="http://schemas.microsoft.com/office/powerpoint/2010/main" val="175430448"/>
      </p:ext>
    </p:extLst>
  </p:cSld>
  <p:clrMapOvr>
    <a:masterClrMapping/>
  </p:clrMapOvr>
  <p:transition spd="slow">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63538" lvl="0" indent="-363538" algn="just">
              <a:spcBef>
                <a:spcPct val="0"/>
              </a:spcBef>
              <a:spcAft>
                <a:spcPts val="0"/>
              </a:spcAft>
              <a:buFont typeface="+mj-lt"/>
              <a:buAutoNum type="alphaLcParenR"/>
            </a:pPr>
            <a:r>
              <a:rPr lang="tr-TR" sz="2200" u="sng" dirty="0" smtClean="0">
                <a:solidFill>
                  <a:srgbClr val="0070C0"/>
                </a:solidFill>
                <a:latin typeface="Times New Roman"/>
                <a:cs typeface="Arial" charset="0"/>
              </a:rPr>
              <a:t>Bütün </a:t>
            </a:r>
            <a:r>
              <a:rPr lang="tr-TR" sz="2200" u="sng" dirty="0">
                <a:solidFill>
                  <a:srgbClr val="0070C0"/>
                </a:solidFill>
                <a:latin typeface="Times New Roman"/>
                <a:cs typeface="Arial" charset="0"/>
              </a:rPr>
              <a:t>Yasaklama Bildirimlerinde Gönderilmesi Gereken Ortak </a:t>
            </a:r>
            <a:r>
              <a:rPr lang="tr-TR" sz="2200" u="sng" dirty="0" smtClean="0">
                <a:solidFill>
                  <a:srgbClr val="0070C0"/>
                </a:solidFill>
                <a:latin typeface="Times New Roman"/>
                <a:cs typeface="Arial" charset="0"/>
              </a:rPr>
              <a:t>Belgeler:</a:t>
            </a:r>
            <a:endParaRPr lang="tr-TR" sz="2200" u="sng" dirty="0">
              <a:solidFill>
                <a:srgbClr val="0070C0"/>
              </a:solidFill>
              <a:latin typeface="Times New Roman"/>
              <a:cs typeface="Arial" charset="0"/>
            </a:endParaRPr>
          </a:p>
          <a:p>
            <a:pPr marL="708660" lvl="1" indent="-342900" algn="just">
              <a:lnSpc>
                <a:spcPts val="3000"/>
              </a:lnSpc>
              <a:spcBef>
                <a:spcPts val="2400"/>
              </a:spcBef>
              <a:spcAft>
                <a:spcPts val="0"/>
              </a:spcAft>
              <a:buFont typeface="+mj-lt"/>
              <a:buAutoNum type="arabicPeriod" startAt="5"/>
            </a:pPr>
            <a:r>
              <a:rPr lang="tr-TR" sz="2200" b="1" dirty="0">
                <a:solidFill>
                  <a:prstClr val="black"/>
                </a:solidFill>
                <a:latin typeface="Times New Roman"/>
                <a:cs typeface="Arial" charset="0"/>
              </a:rPr>
              <a:t>Teklif mektubu</a:t>
            </a:r>
            <a:r>
              <a:rPr lang="tr-TR" sz="2200" dirty="0">
                <a:solidFill>
                  <a:prstClr val="black"/>
                </a:solidFill>
                <a:latin typeface="Times New Roman"/>
                <a:cs typeface="Arial" charset="0"/>
              </a:rPr>
              <a:t> ile teklif mektubunu imzalayan kişinin teklif vermeye yetkili olduğunu gösteren imza beyannamesi veya imza sirküleri, </a:t>
            </a:r>
            <a:r>
              <a:rPr lang="tr-TR" sz="2200" b="1" dirty="0">
                <a:solidFill>
                  <a:prstClr val="black"/>
                </a:solidFill>
                <a:latin typeface="Times New Roman"/>
                <a:cs typeface="Arial" charset="0"/>
              </a:rPr>
              <a:t>vekaleten ihaleye katılma halinde,</a:t>
            </a:r>
            <a:r>
              <a:rPr lang="tr-TR" sz="2200" dirty="0">
                <a:solidFill>
                  <a:prstClr val="black"/>
                </a:solidFill>
                <a:latin typeface="Times New Roman"/>
                <a:cs typeface="Arial" charset="0"/>
              </a:rPr>
              <a:t> vekil adına düzenlenmiş ihaleye katılmaya ilişkin noter onaylı vekaletname ile vekilin noter tasdikli imza beyannamesi.</a:t>
            </a:r>
          </a:p>
          <a:p>
            <a:pPr marL="708660" lvl="1" indent="-342900" algn="just">
              <a:lnSpc>
                <a:spcPts val="3000"/>
              </a:lnSpc>
              <a:spcBef>
                <a:spcPts val="2400"/>
              </a:spcBef>
              <a:spcAft>
                <a:spcPts val="0"/>
              </a:spcAft>
              <a:buFont typeface="+mj-lt"/>
              <a:buAutoNum type="arabicPeriod" startAt="5"/>
            </a:pPr>
            <a:r>
              <a:rPr lang="tr-TR" sz="2200" dirty="0">
                <a:solidFill>
                  <a:prstClr val="black"/>
                </a:solidFill>
                <a:latin typeface="Times New Roman"/>
                <a:cs typeface="Arial" charset="0"/>
              </a:rPr>
              <a:t>İstekli/yüklenici </a:t>
            </a:r>
            <a:r>
              <a:rPr lang="tr-TR" sz="2200" b="1" dirty="0">
                <a:solidFill>
                  <a:prstClr val="black"/>
                </a:solidFill>
                <a:latin typeface="Times New Roman"/>
                <a:cs typeface="Arial" charset="0"/>
              </a:rPr>
              <a:t>ortak girişim olması halinde iş ortaklığı beyannamesi.</a:t>
            </a:r>
          </a:p>
          <a:p>
            <a:pPr marL="0" lvl="0" indent="0" algn="just">
              <a:lnSpc>
                <a:spcPct val="150000"/>
              </a:lnSpc>
              <a:spcBef>
                <a:spcPct val="0"/>
              </a:spcBef>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B.3</a:t>
            </a:r>
            <a:r>
              <a:rPr lang="tr-TR" sz="2400" b="1" kern="0" dirty="0">
                <a:solidFill>
                  <a:srgbClr val="FF0000"/>
                </a:solidFill>
                <a:latin typeface="Times New Roman" pitchFamily="18" charset="0"/>
                <a:cs typeface="Times New Roman" pitchFamily="18" charset="0"/>
              </a:rPr>
              <a:t>. Yasaklama Taleplerinde Gönderilmesi Gereken Bilgi ve Belgeler</a:t>
            </a:r>
          </a:p>
        </p:txBody>
      </p:sp>
    </p:spTree>
    <p:extLst>
      <p:ext uri="{BB962C8B-B14F-4D97-AF65-F5344CB8AC3E}">
        <p14:creationId xmlns:p14="http://schemas.microsoft.com/office/powerpoint/2010/main" val="1097010773"/>
      </p:ext>
    </p:extLst>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63538" lvl="0" indent="-363538" algn="just">
              <a:spcBef>
                <a:spcPct val="0"/>
              </a:spcBef>
              <a:spcAft>
                <a:spcPts val="0"/>
              </a:spcAft>
              <a:buFont typeface="+mj-lt"/>
              <a:buAutoNum type="alphaLcParenR"/>
            </a:pPr>
            <a:r>
              <a:rPr lang="tr-TR" sz="2200" u="sng" dirty="0" smtClean="0">
                <a:solidFill>
                  <a:srgbClr val="0070C0"/>
                </a:solidFill>
                <a:latin typeface="Times New Roman"/>
                <a:cs typeface="Arial" charset="0"/>
              </a:rPr>
              <a:t>Bütün </a:t>
            </a:r>
            <a:r>
              <a:rPr lang="tr-TR" sz="2200" u="sng" dirty="0">
                <a:solidFill>
                  <a:srgbClr val="0070C0"/>
                </a:solidFill>
                <a:latin typeface="Times New Roman"/>
                <a:cs typeface="Arial" charset="0"/>
              </a:rPr>
              <a:t>Yasaklama Bildirimlerinde Gönderilmesi Gereken Ortak </a:t>
            </a:r>
            <a:r>
              <a:rPr lang="tr-TR" sz="2200" u="sng" dirty="0" smtClean="0">
                <a:solidFill>
                  <a:srgbClr val="0070C0"/>
                </a:solidFill>
                <a:latin typeface="Times New Roman"/>
                <a:cs typeface="Arial" charset="0"/>
              </a:rPr>
              <a:t>Belgeler:</a:t>
            </a:r>
            <a:endParaRPr lang="tr-TR" sz="2200" u="sng" dirty="0">
              <a:solidFill>
                <a:srgbClr val="0070C0"/>
              </a:solidFill>
              <a:latin typeface="Times New Roman"/>
              <a:cs typeface="Arial" charset="0"/>
            </a:endParaRPr>
          </a:p>
          <a:p>
            <a:pPr marL="808038" lvl="1" indent="-442913" algn="just">
              <a:lnSpc>
                <a:spcPts val="3000"/>
              </a:lnSpc>
              <a:spcBef>
                <a:spcPts val="1200"/>
              </a:spcBef>
              <a:spcAft>
                <a:spcPts val="0"/>
              </a:spcAft>
              <a:buFont typeface="+mj-lt"/>
              <a:buAutoNum type="arabicPeriod" startAt="7"/>
            </a:pPr>
            <a:r>
              <a:rPr lang="tr-TR" sz="2200" b="1" dirty="0">
                <a:solidFill>
                  <a:prstClr val="black"/>
                </a:solidFill>
                <a:latin typeface="Times New Roman"/>
                <a:cs typeface="Arial" charset="0"/>
              </a:rPr>
              <a:t>İhale komisyon kararı</a:t>
            </a:r>
            <a:r>
              <a:rPr lang="tr-TR" sz="2200" dirty="0">
                <a:solidFill>
                  <a:prstClr val="black"/>
                </a:solidFill>
                <a:latin typeface="Times New Roman"/>
                <a:cs typeface="Arial" charset="0"/>
              </a:rPr>
              <a:t>.</a:t>
            </a:r>
          </a:p>
          <a:p>
            <a:pPr marL="808038" lvl="1" indent="-442913" algn="just">
              <a:lnSpc>
                <a:spcPts val="3000"/>
              </a:lnSpc>
              <a:spcBef>
                <a:spcPts val="1200"/>
              </a:spcBef>
              <a:spcAft>
                <a:spcPts val="0"/>
              </a:spcAft>
              <a:buFont typeface="+mj-lt"/>
              <a:buAutoNum type="arabicPeriod" startAt="7"/>
            </a:pPr>
            <a:r>
              <a:rPr lang="tr-TR" sz="2200" dirty="0">
                <a:solidFill>
                  <a:prstClr val="black"/>
                </a:solidFill>
                <a:latin typeface="Times New Roman"/>
                <a:cs typeface="Arial" charset="0"/>
              </a:rPr>
              <a:t>Geçici veya kesin teminatın gelir kaydedilmesinin gerektiği durumlarda, </a:t>
            </a:r>
            <a:r>
              <a:rPr lang="tr-TR" sz="2200" b="1" dirty="0">
                <a:solidFill>
                  <a:prstClr val="black"/>
                </a:solidFill>
                <a:latin typeface="Times New Roman"/>
                <a:cs typeface="Arial" charset="0"/>
              </a:rPr>
              <a:t>teminatın gelir kaydedilmesi için ilgili saymanlığa </a:t>
            </a:r>
            <a:r>
              <a:rPr lang="tr-TR" sz="2200" dirty="0">
                <a:solidFill>
                  <a:prstClr val="black"/>
                </a:solidFill>
                <a:latin typeface="Times New Roman"/>
                <a:cs typeface="Arial" charset="0"/>
              </a:rPr>
              <a:t>yazılan yazı.</a:t>
            </a:r>
          </a:p>
          <a:p>
            <a:pPr marL="808038" lvl="1" indent="-442913" algn="just">
              <a:lnSpc>
                <a:spcPts val="3000"/>
              </a:lnSpc>
              <a:spcBef>
                <a:spcPts val="1200"/>
              </a:spcBef>
              <a:spcAft>
                <a:spcPts val="0"/>
              </a:spcAft>
              <a:buFont typeface="+mj-lt"/>
              <a:buAutoNum type="arabicPeriod" startAt="7"/>
            </a:pPr>
            <a:r>
              <a:rPr lang="tr-TR" sz="2200" dirty="0">
                <a:solidFill>
                  <a:prstClr val="black"/>
                </a:solidFill>
                <a:latin typeface="Times New Roman"/>
                <a:cs typeface="Arial" charset="0"/>
              </a:rPr>
              <a:t>Yasak fiil veya davranışın tespitine yönelik tüm bilgi ve belgeler.</a:t>
            </a:r>
          </a:p>
          <a:p>
            <a:pPr marL="808038" lvl="1" indent="-442913" algn="just">
              <a:lnSpc>
                <a:spcPct val="150000"/>
              </a:lnSpc>
              <a:spcBef>
                <a:spcPct val="0"/>
              </a:spcBef>
              <a:spcAft>
                <a:spcPts val="0"/>
              </a:spcAft>
              <a:buFont typeface="+mj-lt"/>
              <a:buAutoNum type="arabicPeriod" startAt="7"/>
            </a:pPr>
            <a:r>
              <a:rPr lang="tr-TR" sz="2200" b="1" dirty="0">
                <a:solidFill>
                  <a:prstClr val="black"/>
                </a:solidFill>
                <a:latin typeface="Times New Roman"/>
                <a:cs typeface="Arial" charset="0"/>
              </a:rPr>
              <a:t>İdari şartname</a:t>
            </a:r>
          </a:p>
          <a:p>
            <a:pPr marL="0" lvl="0" indent="0" algn="just">
              <a:lnSpc>
                <a:spcPct val="150000"/>
              </a:lnSpc>
              <a:spcBef>
                <a:spcPct val="0"/>
              </a:spcBef>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B.3</a:t>
            </a:r>
            <a:r>
              <a:rPr lang="tr-TR" sz="2400" b="1" kern="0" dirty="0">
                <a:solidFill>
                  <a:srgbClr val="FF0000"/>
                </a:solidFill>
                <a:latin typeface="Times New Roman" pitchFamily="18" charset="0"/>
                <a:cs typeface="Times New Roman" pitchFamily="18" charset="0"/>
              </a:rPr>
              <a:t>. Yasaklama Taleplerinde Gönderilmesi Gereken Bilgi ve Belgeler</a:t>
            </a:r>
          </a:p>
        </p:txBody>
      </p:sp>
    </p:spTree>
    <p:extLst>
      <p:ext uri="{BB962C8B-B14F-4D97-AF65-F5344CB8AC3E}">
        <p14:creationId xmlns:p14="http://schemas.microsoft.com/office/powerpoint/2010/main" val="3275370150"/>
      </p:ext>
    </p:extLst>
  </p:cSld>
  <p:clrMapOvr>
    <a:masterClrMapping/>
  </p:clrMapOvr>
  <p:transition spd="slow">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752528"/>
          </a:xfrm>
        </p:spPr>
        <p:txBody>
          <a:bodyPr rtlCol="0">
            <a:normAutofit/>
          </a:bodyPr>
          <a:lstStyle/>
          <a:p>
            <a:pPr marL="457200" lvl="0" indent="-457200" algn="just">
              <a:spcBef>
                <a:spcPct val="0"/>
              </a:spcBef>
              <a:spcAft>
                <a:spcPts val="0"/>
              </a:spcAft>
              <a:buFont typeface="+mj-lt"/>
              <a:buAutoNum type="alphaLcParenR" startAt="2"/>
            </a:pPr>
            <a:r>
              <a:rPr lang="tr-TR" sz="2200" u="sng" dirty="0" smtClean="0">
                <a:solidFill>
                  <a:srgbClr val="0070C0"/>
                </a:solidFill>
                <a:latin typeface="Times New Roman"/>
                <a:cs typeface="Arial" charset="0"/>
              </a:rPr>
              <a:t>Sözleşme</a:t>
            </a:r>
            <a:r>
              <a:rPr lang="tr-TR" sz="2200" u="sng" dirty="0">
                <a:solidFill>
                  <a:srgbClr val="0070C0"/>
                </a:solidFill>
                <a:latin typeface="Times New Roman"/>
                <a:cs typeface="Arial" charset="0"/>
              </a:rPr>
              <a:t>, münferit sözleşme veya çerçeve anlaşma imzalamaya gelmediği için </a:t>
            </a:r>
            <a:r>
              <a:rPr lang="tr-TR" sz="2200" u="sng" dirty="0" smtClean="0">
                <a:solidFill>
                  <a:srgbClr val="0070C0"/>
                </a:solidFill>
                <a:latin typeface="Times New Roman"/>
                <a:cs typeface="Arial" charset="0"/>
              </a:rPr>
              <a:t>yasaklama </a:t>
            </a:r>
            <a:r>
              <a:rPr lang="tr-TR" sz="2200" u="sng" dirty="0">
                <a:solidFill>
                  <a:srgbClr val="0070C0"/>
                </a:solidFill>
                <a:latin typeface="Times New Roman"/>
                <a:cs typeface="Arial" charset="0"/>
              </a:rPr>
              <a:t>kararı bildirimlerinde </a:t>
            </a:r>
            <a:r>
              <a:rPr lang="tr-TR" sz="2200" u="sng" dirty="0" smtClean="0">
                <a:solidFill>
                  <a:srgbClr val="0070C0"/>
                </a:solidFill>
                <a:latin typeface="Times New Roman"/>
                <a:cs typeface="Arial" charset="0"/>
              </a:rPr>
              <a:t>(a) bendine ilave </a:t>
            </a:r>
            <a:r>
              <a:rPr lang="tr-TR" sz="2200" u="sng" dirty="0">
                <a:solidFill>
                  <a:srgbClr val="0070C0"/>
                </a:solidFill>
                <a:latin typeface="Times New Roman"/>
                <a:cs typeface="Arial" charset="0"/>
              </a:rPr>
              <a:t>olarak;</a:t>
            </a:r>
          </a:p>
          <a:p>
            <a:pPr marL="822960" lvl="1" indent="-457200" algn="just">
              <a:lnSpc>
                <a:spcPts val="3000"/>
              </a:lnSpc>
              <a:spcBef>
                <a:spcPts val="1200"/>
              </a:spcBef>
              <a:spcAft>
                <a:spcPts val="0"/>
              </a:spcAft>
              <a:buFont typeface="+mj-lt"/>
              <a:buAutoNum type="arabicPeriod"/>
            </a:pPr>
            <a:r>
              <a:rPr lang="tr-TR" sz="2200" b="1" dirty="0">
                <a:solidFill>
                  <a:prstClr val="black"/>
                </a:solidFill>
                <a:latin typeface="Times New Roman"/>
                <a:cs typeface="Arial" charset="0"/>
              </a:rPr>
              <a:t>Kesinleşen ihale kararı </a:t>
            </a:r>
            <a:r>
              <a:rPr lang="tr-TR" sz="2200" dirty="0">
                <a:solidFill>
                  <a:prstClr val="black"/>
                </a:solidFill>
                <a:latin typeface="Times New Roman"/>
                <a:cs typeface="Arial" charset="0"/>
              </a:rPr>
              <a:t>bildirim yazısı ve tebligatının yapıldığını gösterir belge.</a:t>
            </a:r>
          </a:p>
          <a:p>
            <a:pPr marL="822960" lvl="1" indent="-457200" algn="just">
              <a:lnSpc>
                <a:spcPts val="3000"/>
              </a:lnSpc>
              <a:spcBef>
                <a:spcPts val="1200"/>
              </a:spcBef>
              <a:spcAft>
                <a:spcPts val="0"/>
              </a:spcAft>
              <a:buFont typeface="+mj-lt"/>
              <a:buAutoNum type="arabicPeriod"/>
            </a:pPr>
            <a:r>
              <a:rPr lang="tr-TR" sz="2200" b="1" dirty="0">
                <a:solidFill>
                  <a:prstClr val="black"/>
                </a:solidFill>
                <a:latin typeface="Times New Roman"/>
                <a:cs typeface="Arial" charset="0"/>
              </a:rPr>
              <a:t>Sözleşme yapmaya davet yazısı </a:t>
            </a:r>
            <a:r>
              <a:rPr lang="tr-TR" sz="2200" dirty="0">
                <a:solidFill>
                  <a:prstClr val="black"/>
                </a:solidFill>
                <a:latin typeface="Times New Roman"/>
                <a:cs typeface="Arial" charset="0"/>
              </a:rPr>
              <a:t>ve tebligatının yapıldığını gösterir belge</a:t>
            </a:r>
            <a:r>
              <a:rPr lang="tr-TR" sz="2200" dirty="0" smtClean="0">
                <a:latin typeface="Times New Roman"/>
                <a:cs typeface="Arial" charset="0"/>
              </a:rPr>
              <a:t>.</a:t>
            </a:r>
            <a:endParaRPr lang="tr-TR" sz="2200" dirty="0">
              <a:solidFill>
                <a:srgbClr val="FF0000"/>
              </a:solidFill>
              <a:latin typeface="Times New Roman"/>
              <a:cs typeface="Arial" charset="0"/>
            </a:endParaRPr>
          </a:p>
          <a:p>
            <a:pPr marL="822960" lvl="1" indent="-457200" algn="just">
              <a:lnSpc>
                <a:spcPts val="3000"/>
              </a:lnSpc>
              <a:spcBef>
                <a:spcPts val="1200"/>
              </a:spcBef>
              <a:spcAft>
                <a:spcPts val="0"/>
              </a:spcAft>
              <a:buFont typeface="+mj-lt"/>
              <a:buAutoNum type="arabicPeriod"/>
            </a:pPr>
            <a:r>
              <a:rPr lang="tr-TR" sz="2200" dirty="0">
                <a:solidFill>
                  <a:prstClr val="black"/>
                </a:solidFill>
                <a:latin typeface="Times New Roman"/>
                <a:cs typeface="Arial" charset="0"/>
              </a:rPr>
              <a:t>İsteklinin yasal süre içerisinde </a:t>
            </a:r>
            <a:r>
              <a:rPr lang="tr-TR" sz="2200" b="1" dirty="0">
                <a:solidFill>
                  <a:prstClr val="black"/>
                </a:solidFill>
                <a:latin typeface="Times New Roman"/>
                <a:cs typeface="Arial" charset="0"/>
              </a:rPr>
              <a:t>sözleşme imzalamadığına dair tutulan tutanak</a:t>
            </a:r>
            <a:r>
              <a:rPr lang="tr-TR" sz="2200" dirty="0" smtClean="0">
                <a:solidFill>
                  <a:prstClr val="black"/>
                </a:solidFill>
                <a:latin typeface="Times New Roman"/>
                <a:cs typeface="Arial" charset="0"/>
              </a:rPr>
              <a:t>.</a:t>
            </a:r>
          </a:p>
          <a:p>
            <a:pPr marL="365760" lvl="1" indent="0" algn="just">
              <a:lnSpc>
                <a:spcPct val="150000"/>
              </a:lnSpc>
              <a:spcBef>
                <a:spcPct val="0"/>
              </a:spcBef>
              <a:spcAft>
                <a:spcPts val="0"/>
              </a:spcAft>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B.3</a:t>
            </a:r>
            <a:r>
              <a:rPr lang="tr-TR" sz="2400" b="1" kern="0" dirty="0">
                <a:solidFill>
                  <a:srgbClr val="FF0000"/>
                </a:solidFill>
                <a:latin typeface="Times New Roman" pitchFamily="18" charset="0"/>
                <a:cs typeface="Times New Roman" pitchFamily="18" charset="0"/>
              </a:rPr>
              <a:t>. Yasaklama Taleplerinde Gönderilmesi Gereken Bilgi ve Belgeler</a:t>
            </a:r>
          </a:p>
        </p:txBody>
      </p:sp>
    </p:spTree>
    <p:extLst>
      <p:ext uri="{BB962C8B-B14F-4D97-AF65-F5344CB8AC3E}">
        <p14:creationId xmlns:p14="http://schemas.microsoft.com/office/powerpoint/2010/main" val="500207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392488"/>
          </a:xfrm>
        </p:spPr>
        <p:txBody>
          <a:bodyPr rtlCol="0">
            <a:normAutofit/>
          </a:bodyPr>
          <a:lstStyle/>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4734 sayılı Kanunun 11 inci maddesinde </a:t>
            </a:r>
            <a:r>
              <a:rPr lang="tr-TR" sz="2200" b="1" dirty="0">
                <a:solidFill>
                  <a:prstClr val="black"/>
                </a:solidFill>
                <a:latin typeface="Times New Roman" pitchFamily="18" charset="0"/>
                <a:cs typeface="Times New Roman" pitchFamily="18" charset="0"/>
              </a:rPr>
              <a:t>ihalelere katılamayacak olanlar sıralanmış</a:t>
            </a:r>
            <a:r>
              <a:rPr lang="tr-TR" sz="2200" dirty="0">
                <a:solidFill>
                  <a:prstClr val="black"/>
                </a:solidFill>
                <a:latin typeface="Times New Roman" pitchFamily="18" charset="0"/>
                <a:cs typeface="Times New Roman" pitchFamily="18" charset="0"/>
              </a:rPr>
              <a:t> olup; bu yasaklara rağmen ihaleye katılma durumu, anılan Kanunun 17 </a:t>
            </a:r>
            <a:r>
              <a:rPr lang="tr-TR" sz="2200" dirty="0" err="1">
                <a:solidFill>
                  <a:prstClr val="black"/>
                </a:solidFill>
                <a:latin typeface="Times New Roman" pitchFamily="18" charset="0"/>
                <a:cs typeface="Times New Roman" pitchFamily="18" charset="0"/>
              </a:rPr>
              <a:t>nci</a:t>
            </a:r>
            <a:r>
              <a:rPr lang="tr-TR" sz="2200" dirty="0">
                <a:solidFill>
                  <a:prstClr val="black"/>
                </a:solidFill>
                <a:latin typeface="Times New Roman" pitchFamily="18" charset="0"/>
                <a:cs typeface="Times New Roman" pitchFamily="18" charset="0"/>
              </a:rPr>
              <a:t> maddesinde sayılan yasak fiil ve davranışlar kapsamında yer almaktadır.</a:t>
            </a:r>
          </a:p>
          <a:p>
            <a:pPr marL="355600" lvl="0" indent="-355600" algn="just" fontAlgn="auto">
              <a:lnSpc>
                <a:spcPts val="3300"/>
              </a:lnSpc>
              <a:spcBef>
                <a:spcPts val="24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Kanunun </a:t>
            </a:r>
            <a:r>
              <a:rPr lang="tr-TR" sz="2200" b="1" dirty="0">
                <a:solidFill>
                  <a:prstClr val="black"/>
                </a:solidFill>
                <a:latin typeface="Times New Roman" pitchFamily="18" charset="0"/>
                <a:cs typeface="Times New Roman" pitchFamily="18" charset="0"/>
              </a:rPr>
              <a:t>17 </a:t>
            </a:r>
            <a:r>
              <a:rPr lang="tr-TR" sz="2200" b="1" dirty="0" err="1">
                <a:solidFill>
                  <a:prstClr val="black"/>
                </a:solidFill>
                <a:latin typeface="Times New Roman" pitchFamily="18" charset="0"/>
                <a:cs typeface="Times New Roman" pitchFamily="18" charset="0"/>
              </a:rPr>
              <a:t>nci</a:t>
            </a:r>
            <a:r>
              <a:rPr lang="tr-TR" sz="2200" b="1" dirty="0">
                <a:solidFill>
                  <a:prstClr val="black"/>
                </a:solidFill>
                <a:latin typeface="Times New Roman" pitchFamily="18" charset="0"/>
                <a:cs typeface="Times New Roman" pitchFamily="18" charset="0"/>
              </a:rPr>
              <a:t> maddesinde ise ihalelerde bulunulması yasak olan fiil veya davranışlar </a:t>
            </a:r>
            <a:r>
              <a:rPr lang="tr-TR" sz="2200" b="1" dirty="0" smtClean="0">
                <a:solidFill>
                  <a:prstClr val="black"/>
                </a:solidFill>
                <a:latin typeface="Times New Roman" pitchFamily="18" charset="0"/>
                <a:cs typeface="Times New Roman" pitchFamily="18" charset="0"/>
              </a:rPr>
              <a:t>sayılmış </a:t>
            </a:r>
            <a:r>
              <a:rPr lang="tr-TR" sz="2200" dirty="0">
                <a:solidFill>
                  <a:prstClr val="black"/>
                </a:solidFill>
                <a:latin typeface="Times New Roman" pitchFamily="18" charset="0"/>
                <a:cs typeface="Times New Roman" pitchFamily="18" charset="0"/>
              </a:rPr>
              <a:t>olup; anılan Kanunun 58 inci maddesinde ise bu yasak fiil veya davranışlarda bulunanlar hakkında ihalelere katılmaktan yasaklama kararı verileceği belirtilmiştir.</a:t>
            </a:r>
          </a:p>
          <a:p>
            <a:pPr marL="355600" lvl="0" indent="-355600" algn="just" fontAlgn="auto">
              <a:lnSpc>
                <a:spcPts val="3300"/>
              </a:lnSpc>
              <a:spcBef>
                <a:spcPts val="0"/>
              </a:spcBef>
              <a:spcAft>
                <a:spcPts val="0"/>
              </a:spcAft>
              <a:buSzPct val="95000"/>
              <a:buFont typeface="Wingdings" pitchFamily="2" charset="2"/>
              <a:buChar char="Ø"/>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619672"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A.1. İhale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3103633411"/>
      </p:ext>
    </p:extLst>
  </p:cSld>
  <p:clrMapOvr>
    <a:masterClrMapping/>
  </p:clrMapOvr>
  <p:transition spd="slow">
    <p:pull/>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457200" lvl="0" indent="-457200" algn="just">
              <a:spcBef>
                <a:spcPct val="0"/>
              </a:spcBef>
              <a:spcAft>
                <a:spcPts val="0"/>
              </a:spcAft>
              <a:buFont typeface="+mj-lt"/>
              <a:buAutoNum type="alphaLcParenR" startAt="2"/>
            </a:pPr>
            <a:r>
              <a:rPr lang="tr-TR" sz="2200" u="sng" dirty="0" smtClean="0">
                <a:solidFill>
                  <a:srgbClr val="0070C0"/>
                </a:solidFill>
                <a:latin typeface="Times New Roman"/>
                <a:cs typeface="Arial" charset="0"/>
              </a:rPr>
              <a:t>Sözleşme</a:t>
            </a:r>
            <a:r>
              <a:rPr lang="tr-TR" sz="2200" u="sng" dirty="0">
                <a:solidFill>
                  <a:srgbClr val="0070C0"/>
                </a:solidFill>
                <a:latin typeface="Times New Roman"/>
                <a:cs typeface="Arial" charset="0"/>
              </a:rPr>
              <a:t>, münferit sözleşme veya çerçeve anlaşma imzalamaya gelmediği için yasaklama kararı bildirimlerinde (a) bendine ilave olarak;</a:t>
            </a:r>
          </a:p>
          <a:p>
            <a:pPr marL="822325" lvl="1" indent="-457200" algn="just">
              <a:lnSpc>
                <a:spcPts val="3300"/>
              </a:lnSpc>
              <a:spcBef>
                <a:spcPts val="1800"/>
              </a:spcBef>
              <a:spcAft>
                <a:spcPts val="0"/>
              </a:spcAft>
              <a:buFont typeface="+mj-lt"/>
              <a:buAutoNum type="arabicPeriod" startAt="4"/>
            </a:pPr>
            <a:r>
              <a:rPr lang="tr-TR" sz="2200" u="sng" dirty="0" smtClean="0">
                <a:solidFill>
                  <a:prstClr val="black"/>
                </a:solidFill>
                <a:latin typeface="Times New Roman"/>
                <a:cs typeface="Arial" charset="0"/>
              </a:rPr>
              <a:t>Münferit </a:t>
            </a:r>
            <a:r>
              <a:rPr lang="tr-TR" sz="2200" u="sng" dirty="0">
                <a:solidFill>
                  <a:prstClr val="black"/>
                </a:solidFill>
                <a:latin typeface="Times New Roman"/>
                <a:cs typeface="Arial" charset="0"/>
              </a:rPr>
              <a:t>sözleşme ihalelerinde: </a:t>
            </a:r>
          </a:p>
          <a:p>
            <a:pPr marL="896938" lvl="1" indent="266700" algn="just">
              <a:lnSpc>
                <a:spcPts val="3300"/>
              </a:lnSpc>
              <a:spcBef>
                <a:spcPts val="0"/>
              </a:spcBef>
              <a:spcAft>
                <a:spcPts val="0"/>
              </a:spcAft>
              <a:buFont typeface="Arial" pitchFamily="34" charset="0"/>
              <a:buChar char="•"/>
            </a:pPr>
            <a:r>
              <a:rPr lang="tr-TR" sz="2200" dirty="0" smtClean="0">
                <a:solidFill>
                  <a:prstClr val="black"/>
                </a:solidFill>
                <a:latin typeface="Times New Roman"/>
                <a:cs typeface="Arial" charset="0"/>
              </a:rPr>
              <a:t>Çerçeve </a:t>
            </a:r>
            <a:r>
              <a:rPr lang="tr-TR" sz="2200" dirty="0">
                <a:solidFill>
                  <a:prstClr val="black"/>
                </a:solidFill>
                <a:latin typeface="Times New Roman"/>
                <a:cs typeface="Arial" charset="0"/>
              </a:rPr>
              <a:t>İhale Komisyon Kararı.</a:t>
            </a:r>
          </a:p>
          <a:p>
            <a:pPr marL="896938" lvl="1" indent="266700" algn="just">
              <a:lnSpc>
                <a:spcPts val="3300"/>
              </a:lnSpc>
              <a:spcBef>
                <a:spcPts val="0"/>
              </a:spcBef>
              <a:spcAft>
                <a:spcPts val="0"/>
              </a:spcAft>
              <a:buFont typeface="Arial" pitchFamily="34" charset="0"/>
              <a:buChar char="•"/>
            </a:pPr>
            <a:r>
              <a:rPr lang="tr-TR" sz="2200" dirty="0" smtClean="0">
                <a:solidFill>
                  <a:prstClr val="black"/>
                </a:solidFill>
                <a:latin typeface="Times New Roman"/>
                <a:cs typeface="Arial" charset="0"/>
              </a:rPr>
              <a:t>Çerçeve </a:t>
            </a:r>
            <a:r>
              <a:rPr lang="tr-TR" sz="2200" dirty="0">
                <a:solidFill>
                  <a:prstClr val="black"/>
                </a:solidFill>
                <a:latin typeface="Times New Roman"/>
                <a:cs typeface="Arial" charset="0"/>
              </a:rPr>
              <a:t>anlaşma.</a:t>
            </a:r>
          </a:p>
          <a:p>
            <a:pPr marL="896938" lvl="1" indent="266700" algn="just">
              <a:lnSpc>
                <a:spcPts val="3300"/>
              </a:lnSpc>
              <a:spcBef>
                <a:spcPts val="0"/>
              </a:spcBef>
              <a:spcAft>
                <a:spcPts val="0"/>
              </a:spcAft>
              <a:buFont typeface="Arial" pitchFamily="34" charset="0"/>
              <a:buChar char="•"/>
            </a:pPr>
            <a:r>
              <a:rPr lang="tr-TR" sz="2200" dirty="0" smtClean="0">
                <a:solidFill>
                  <a:prstClr val="black"/>
                </a:solidFill>
                <a:latin typeface="Times New Roman"/>
                <a:cs typeface="Arial" charset="0"/>
              </a:rPr>
              <a:t>Münferit </a:t>
            </a:r>
            <a:r>
              <a:rPr lang="tr-TR" sz="2200" dirty="0">
                <a:solidFill>
                  <a:prstClr val="black"/>
                </a:solidFill>
                <a:latin typeface="Times New Roman"/>
                <a:cs typeface="Arial" charset="0"/>
              </a:rPr>
              <a:t>sözleşmeye teklif vermeye davet yazısı.</a:t>
            </a:r>
          </a:p>
          <a:p>
            <a:pPr marL="896938" lvl="1" indent="266700" algn="just">
              <a:lnSpc>
                <a:spcPts val="3300"/>
              </a:lnSpc>
              <a:spcBef>
                <a:spcPts val="0"/>
              </a:spcBef>
              <a:spcAft>
                <a:spcPts val="0"/>
              </a:spcAft>
              <a:buFont typeface="Arial" pitchFamily="34" charset="0"/>
              <a:buChar char="•"/>
            </a:pPr>
            <a:r>
              <a:rPr lang="tr-TR" sz="2200" dirty="0" smtClean="0">
                <a:solidFill>
                  <a:prstClr val="black"/>
                </a:solidFill>
                <a:latin typeface="Times New Roman"/>
                <a:cs typeface="Arial" charset="0"/>
              </a:rPr>
              <a:t>Münferit </a:t>
            </a:r>
            <a:r>
              <a:rPr lang="tr-TR" sz="2200" dirty="0">
                <a:solidFill>
                  <a:prstClr val="black"/>
                </a:solidFill>
                <a:latin typeface="Times New Roman"/>
                <a:cs typeface="Arial" charset="0"/>
              </a:rPr>
              <a:t>sözleşme ihalesi için verilen teklif mektubu. </a:t>
            </a:r>
          </a:p>
          <a:p>
            <a:pPr marL="896938" lvl="1" indent="266700" algn="just">
              <a:lnSpc>
                <a:spcPts val="3300"/>
              </a:lnSpc>
              <a:spcBef>
                <a:spcPts val="0"/>
              </a:spcBef>
              <a:spcAft>
                <a:spcPts val="0"/>
              </a:spcAft>
              <a:buFont typeface="Arial" pitchFamily="34" charset="0"/>
              <a:buChar char="•"/>
            </a:pPr>
            <a:r>
              <a:rPr lang="tr-TR" sz="2200" dirty="0" smtClean="0">
                <a:solidFill>
                  <a:prstClr val="black"/>
                </a:solidFill>
                <a:latin typeface="Times New Roman"/>
                <a:cs typeface="Arial" charset="0"/>
              </a:rPr>
              <a:t>Münferit </a:t>
            </a:r>
            <a:r>
              <a:rPr lang="tr-TR" sz="2200" dirty="0">
                <a:solidFill>
                  <a:prstClr val="black"/>
                </a:solidFill>
                <a:latin typeface="Times New Roman"/>
                <a:cs typeface="Arial" charset="0"/>
              </a:rPr>
              <a:t>ihale komisyon kararı.</a:t>
            </a:r>
          </a:p>
          <a:p>
            <a:pPr marL="0" lvl="0" indent="0" algn="just">
              <a:lnSpc>
                <a:spcPct val="150000"/>
              </a:lnSpc>
              <a:spcBef>
                <a:spcPct val="0"/>
              </a:spcBef>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B.3</a:t>
            </a:r>
            <a:r>
              <a:rPr lang="tr-TR" sz="2400" b="1" kern="0" dirty="0">
                <a:solidFill>
                  <a:srgbClr val="FF0000"/>
                </a:solidFill>
                <a:latin typeface="Times New Roman" pitchFamily="18" charset="0"/>
                <a:cs typeface="Times New Roman" pitchFamily="18" charset="0"/>
              </a:rPr>
              <a:t>. Yasaklama Taleplerinde Gönderilmesi Gereken Bilgi ve Belgeler</a:t>
            </a:r>
          </a:p>
        </p:txBody>
      </p:sp>
    </p:spTree>
    <p:extLst>
      <p:ext uri="{BB962C8B-B14F-4D97-AF65-F5344CB8AC3E}">
        <p14:creationId xmlns:p14="http://schemas.microsoft.com/office/powerpoint/2010/main" val="665827691"/>
      </p:ext>
    </p:extLst>
  </p:cSld>
  <p:clrMapOvr>
    <a:masterClrMapping/>
  </p:clrMapOvr>
  <p:transition spd="slow">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680520"/>
          </a:xfrm>
        </p:spPr>
        <p:txBody>
          <a:bodyPr rtlCol="0">
            <a:normAutofit/>
          </a:bodyPr>
          <a:lstStyle/>
          <a:p>
            <a:pPr marL="457200" lvl="0" indent="-457200" algn="just">
              <a:spcBef>
                <a:spcPct val="0"/>
              </a:spcBef>
              <a:spcAft>
                <a:spcPts val="0"/>
              </a:spcAft>
              <a:buFont typeface="+mj-lt"/>
              <a:buAutoNum type="alphaLcParenR" startAt="3"/>
            </a:pPr>
            <a:r>
              <a:rPr lang="tr-TR" sz="2200" u="sng" dirty="0" smtClean="0">
                <a:solidFill>
                  <a:srgbClr val="0070C0"/>
                </a:solidFill>
                <a:latin typeface="Times New Roman"/>
                <a:cs typeface="Arial" charset="0"/>
              </a:rPr>
              <a:t>Taahhüdünü </a:t>
            </a:r>
            <a:r>
              <a:rPr lang="tr-TR" sz="2200" u="sng" dirty="0">
                <a:solidFill>
                  <a:srgbClr val="0070C0"/>
                </a:solidFill>
                <a:latin typeface="Times New Roman"/>
                <a:cs typeface="Arial" charset="0"/>
              </a:rPr>
              <a:t>yerine getirmediği için ihalelere katılmaktan yasaklama kararı bildirimlerinde (a) bendinde sayılan belgelere ilave olarak;</a:t>
            </a:r>
          </a:p>
          <a:p>
            <a:pPr marL="822960" lvl="1" indent="-457200" algn="just">
              <a:lnSpc>
                <a:spcPts val="3300"/>
              </a:lnSpc>
              <a:spcBef>
                <a:spcPts val="1200"/>
              </a:spcBef>
              <a:spcAft>
                <a:spcPts val="0"/>
              </a:spcAft>
              <a:buFont typeface="+mj-lt"/>
              <a:buAutoNum type="arabicPeriod"/>
            </a:pPr>
            <a:r>
              <a:rPr lang="tr-TR" sz="2200" dirty="0" smtClean="0">
                <a:solidFill>
                  <a:prstClr val="black"/>
                </a:solidFill>
                <a:latin typeface="Times New Roman"/>
                <a:cs typeface="Arial" charset="0"/>
              </a:rPr>
              <a:t>Yüklenici </a:t>
            </a:r>
            <a:r>
              <a:rPr lang="tr-TR" sz="2200" dirty="0">
                <a:solidFill>
                  <a:prstClr val="black"/>
                </a:solidFill>
                <a:latin typeface="Times New Roman"/>
                <a:cs typeface="Arial" charset="0"/>
              </a:rPr>
              <a:t>ile imzalanan </a:t>
            </a:r>
            <a:r>
              <a:rPr lang="tr-TR" sz="2200" b="1" dirty="0">
                <a:solidFill>
                  <a:prstClr val="black"/>
                </a:solidFill>
                <a:latin typeface="Times New Roman"/>
                <a:cs typeface="Arial" charset="0"/>
              </a:rPr>
              <a:t>sözleşmenin tamamı</a:t>
            </a:r>
            <a:r>
              <a:rPr lang="tr-TR" sz="2200" dirty="0">
                <a:solidFill>
                  <a:prstClr val="black"/>
                </a:solidFill>
                <a:latin typeface="Times New Roman"/>
                <a:cs typeface="Arial" charset="0"/>
              </a:rPr>
              <a:t>.</a:t>
            </a:r>
          </a:p>
          <a:p>
            <a:pPr marL="822960" lvl="1" indent="-457200" algn="just">
              <a:lnSpc>
                <a:spcPts val="3000"/>
              </a:lnSpc>
              <a:spcBef>
                <a:spcPts val="1200"/>
              </a:spcBef>
              <a:spcAft>
                <a:spcPts val="0"/>
              </a:spcAft>
              <a:buFont typeface="+mj-lt"/>
              <a:buAutoNum type="arabicPeriod"/>
            </a:pPr>
            <a:r>
              <a:rPr lang="tr-TR" sz="2200" dirty="0" smtClean="0">
                <a:solidFill>
                  <a:prstClr val="black"/>
                </a:solidFill>
                <a:latin typeface="Times New Roman"/>
                <a:cs typeface="Arial" charset="0"/>
              </a:rPr>
              <a:t>Taahhüdünü </a:t>
            </a:r>
            <a:r>
              <a:rPr lang="tr-TR" sz="2200" dirty="0">
                <a:solidFill>
                  <a:prstClr val="black"/>
                </a:solidFill>
                <a:latin typeface="Times New Roman"/>
                <a:cs typeface="Arial" charset="0"/>
              </a:rPr>
              <a:t>şartname ve sözleşme hükümleri çerçevesinde yerine getirmediğine veya işi süresinde bitirmediğine dair belgeler.</a:t>
            </a:r>
          </a:p>
          <a:p>
            <a:pPr marL="822960" lvl="1" indent="-457200" algn="just">
              <a:lnSpc>
                <a:spcPts val="3000"/>
              </a:lnSpc>
              <a:spcBef>
                <a:spcPts val="1200"/>
              </a:spcBef>
              <a:spcAft>
                <a:spcPts val="0"/>
              </a:spcAft>
              <a:buFont typeface="+mj-lt"/>
              <a:buAutoNum type="arabicPeriod"/>
            </a:pPr>
            <a:r>
              <a:rPr lang="tr-TR" sz="2200" dirty="0">
                <a:solidFill>
                  <a:prstClr val="black"/>
                </a:solidFill>
                <a:latin typeface="Times New Roman"/>
                <a:cs typeface="Arial" charset="0"/>
              </a:rPr>
              <a:t>En az on gün süreli ve nedenlerin açıkça belirtildiği </a:t>
            </a:r>
            <a:r>
              <a:rPr lang="tr-TR" sz="2200" b="1" dirty="0">
                <a:solidFill>
                  <a:prstClr val="black"/>
                </a:solidFill>
                <a:latin typeface="Times New Roman"/>
                <a:cs typeface="Arial" charset="0"/>
              </a:rPr>
              <a:t>ihtarname</a:t>
            </a:r>
            <a:r>
              <a:rPr lang="tr-TR" sz="2200" dirty="0">
                <a:solidFill>
                  <a:prstClr val="black"/>
                </a:solidFill>
                <a:latin typeface="Times New Roman"/>
                <a:cs typeface="Arial" charset="0"/>
              </a:rPr>
              <a:t> ve bu ihtarnamenin yükleniciye usulüne uygun olarak </a:t>
            </a:r>
            <a:r>
              <a:rPr lang="tr-TR" sz="2200" b="1" dirty="0">
                <a:solidFill>
                  <a:prstClr val="black"/>
                </a:solidFill>
                <a:latin typeface="Times New Roman"/>
                <a:cs typeface="Arial" charset="0"/>
              </a:rPr>
              <a:t>tebligatının yapıldığını gösterir bilgi ve </a:t>
            </a:r>
            <a:r>
              <a:rPr lang="tr-TR" sz="2200" b="1" dirty="0" smtClean="0">
                <a:solidFill>
                  <a:prstClr val="black"/>
                </a:solidFill>
                <a:latin typeface="Times New Roman"/>
                <a:cs typeface="Arial" charset="0"/>
              </a:rPr>
              <a:t>belgeler.</a:t>
            </a:r>
            <a:endParaRPr lang="tr-TR" sz="2200" b="1" dirty="0">
              <a:solidFill>
                <a:prstClr val="black"/>
              </a:solidFill>
              <a:latin typeface="Times New Roman"/>
              <a:cs typeface="Arial" charset="0"/>
            </a:endParaRPr>
          </a:p>
          <a:p>
            <a:pPr marL="0" lvl="0" indent="0" algn="just">
              <a:lnSpc>
                <a:spcPct val="150000"/>
              </a:lnSpc>
              <a:spcBef>
                <a:spcPct val="0"/>
              </a:spcBef>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B.3</a:t>
            </a:r>
            <a:r>
              <a:rPr lang="tr-TR" sz="2400" b="1" kern="0" dirty="0">
                <a:solidFill>
                  <a:srgbClr val="FF0000"/>
                </a:solidFill>
                <a:latin typeface="Times New Roman" pitchFamily="18" charset="0"/>
                <a:cs typeface="Times New Roman" pitchFamily="18" charset="0"/>
              </a:rPr>
              <a:t>. Yasaklama Taleplerinde Gönderilmesi Gereken Bilgi ve Belgeler</a:t>
            </a:r>
          </a:p>
        </p:txBody>
      </p:sp>
    </p:spTree>
    <p:extLst>
      <p:ext uri="{BB962C8B-B14F-4D97-AF65-F5344CB8AC3E}">
        <p14:creationId xmlns:p14="http://schemas.microsoft.com/office/powerpoint/2010/main" val="22479027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457200" lvl="0" indent="-457200" algn="just">
              <a:spcBef>
                <a:spcPct val="0"/>
              </a:spcBef>
              <a:spcAft>
                <a:spcPts val="0"/>
              </a:spcAft>
              <a:buFont typeface="+mj-lt"/>
              <a:buAutoNum type="alphaLcParenR" startAt="3"/>
            </a:pPr>
            <a:r>
              <a:rPr lang="tr-TR" sz="2200" u="sng" dirty="0" smtClean="0">
                <a:solidFill>
                  <a:srgbClr val="0070C0"/>
                </a:solidFill>
                <a:latin typeface="Times New Roman"/>
                <a:cs typeface="Arial" charset="0"/>
              </a:rPr>
              <a:t>Taahhüdünü </a:t>
            </a:r>
            <a:r>
              <a:rPr lang="tr-TR" sz="2200" u="sng" dirty="0">
                <a:solidFill>
                  <a:srgbClr val="0070C0"/>
                </a:solidFill>
                <a:latin typeface="Times New Roman"/>
                <a:cs typeface="Arial" charset="0"/>
              </a:rPr>
              <a:t>yerine getirmediği için ihalelere katılmaktan yasaklama kararı bildirimlerinde (a) bendinde sayılan belgelere ilave olarak;</a:t>
            </a:r>
          </a:p>
          <a:p>
            <a:pPr marL="0" lvl="0" indent="0" algn="just">
              <a:spcBef>
                <a:spcPct val="0"/>
              </a:spcBef>
              <a:spcAft>
                <a:spcPts val="0"/>
              </a:spcAft>
              <a:buNone/>
            </a:pPr>
            <a:endParaRPr lang="tr-TR" sz="2000" b="1" dirty="0">
              <a:solidFill>
                <a:srgbClr val="FF0000"/>
              </a:solidFill>
              <a:latin typeface="Times New Roman"/>
              <a:cs typeface="Arial" charset="0"/>
            </a:endParaRPr>
          </a:p>
          <a:p>
            <a:pPr marL="822960" lvl="1" indent="-457200" algn="just">
              <a:lnSpc>
                <a:spcPts val="3300"/>
              </a:lnSpc>
              <a:spcBef>
                <a:spcPct val="0"/>
              </a:spcBef>
              <a:spcAft>
                <a:spcPts val="0"/>
              </a:spcAft>
              <a:buFont typeface="+mj-lt"/>
              <a:buAutoNum type="arabicPeriod" startAt="4"/>
            </a:pPr>
            <a:r>
              <a:rPr lang="tr-TR" sz="2200" dirty="0">
                <a:solidFill>
                  <a:prstClr val="black"/>
                </a:solidFill>
                <a:latin typeface="Times New Roman"/>
                <a:cs typeface="Arial" charset="0"/>
              </a:rPr>
              <a:t>İhtarlı süre sonunda da taahhüdünü sözleşme hükümlerine göre yerine getirmediğinin tespitine dair belge.</a:t>
            </a:r>
          </a:p>
          <a:p>
            <a:pPr marL="822960" lvl="1" indent="-457200" algn="just">
              <a:lnSpc>
                <a:spcPts val="3300"/>
              </a:lnSpc>
              <a:spcBef>
                <a:spcPts val="1200"/>
              </a:spcBef>
              <a:spcAft>
                <a:spcPts val="0"/>
              </a:spcAft>
              <a:buFont typeface="+mj-lt"/>
              <a:buAutoNum type="arabicPeriod" startAt="4"/>
            </a:pPr>
            <a:r>
              <a:rPr lang="tr-TR" sz="2200" b="1" dirty="0">
                <a:solidFill>
                  <a:prstClr val="black"/>
                </a:solidFill>
                <a:latin typeface="Times New Roman"/>
                <a:cs typeface="Arial" charset="0"/>
              </a:rPr>
              <a:t>Sözleşmenin fesih </a:t>
            </a:r>
            <a:r>
              <a:rPr lang="tr-TR" sz="2200" dirty="0">
                <a:solidFill>
                  <a:prstClr val="black"/>
                </a:solidFill>
                <a:latin typeface="Times New Roman"/>
                <a:cs typeface="Arial" charset="0"/>
              </a:rPr>
              <a:t>edildiğine ve bu durumun </a:t>
            </a:r>
            <a:r>
              <a:rPr lang="tr-TR" sz="2200" b="1" dirty="0">
                <a:solidFill>
                  <a:prstClr val="black"/>
                </a:solidFill>
                <a:latin typeface="Times New Roman"/>
                <a:cs typeface="Arial" charset="0"/>
              </a:rPr>
              <a:t>yükleniciye bildirildiğine </a:t>
            </a:r>
            <a:r>
              <a:rPr lang="tr-TR" sz="2200" dirty="0">
                <a:solidFill>
                  <a:prstClr val="black"/>
                </a:solidFill>
                <a:latin typeface="Times New Roman"/>
                <a:cs typeface="Arial" charset="0"/>
              </a:rPr>
              <a:t>dair belgenin gönderilmesi gerekmektedir</a:t>
            </a:r>
            <a:r>
              <a:rPr lang="tr-TR" sz="2200" dirty="0" smtClean="0">
                <a:solidFill>
                  <a:prstClr val="black"/>
                </a:solidFill>
                <a:latin typeface="Times New Roman"/>
                <a:cs typeface="Arial" charset="0"/>
              </a:rPr>
              <a:t>.</a:t>
            </a:r>
          </a:p>
          <a:p>
            <a:pPr marL="822960" lvl="1" indent="-457200" algn="just">
              <a:lnSpc>
                <a:spcPts val="3300"/>
              </a:lnSpc>
              <a:spcBef>
                <a:spcPts val="1200"/>
              </a:spcBef>
              <a:spcAft>
                <a:spcPts val="0"/>
              </a:spcAft>
              <a:buFont typeface="+mj-lt"/>
              <a:buAutoNum type="arabicPeriod" startAt="4"/>
            </a:pPr>
            <a:r>
              <a:rPr lang="tr-TR" sz="2200" dirty="0">
                <a:solidFill>
                  <a:prstClr val="black"/>
                </a:solidFill>
                <a:latin typeface="Times New Roman"/>
                <a:cs typeface="Arial" charset="0"/>
              </a:rPr>
              <a:t> </a:t>
            </a:r>
            <a:r>
              <a:rPr lang="tr-TR" sz="2200" smtClean="0">
                <a:solidFill>
                  <a:prstClr val="black"/>
                </a:solidFill>
                <a:latin typeface="Times New Roman"/>
                <a:cs typeface="Arial" charset="0"/>
              </a:rPr>
              <a:t>Teknik şartname.</a:t>
            </a:r>
            <a:endParaRPr lang="tr-TR" sz="2200" dirty="0">
              <a:solidFill>
                <a:prstClr val="black"/>
              </a:solidFill>
              <a:latin typeface="Times New Roman"/>
              <a:cs typeface="Arial" charset="0"/>
            </a:endParaRPr>
          </a:p>
          <a:p>
            <a:pPr marL="0" lvl="0" indent="0" algn="just">
              <a:lnSpc>
                <a:spcPct val="150000"/>
              </a:lnSpc>
              <a:spcBef>
                <a:spcPct val="0"/>
              </a:spcBef>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B.3</a:t>
            </a:r>
            <a:r>
              <a:rPr lang="tr-TR" sz="2400" b="1" kern="0" dirty="0">
                <a:solidFill>
                  <a:srgbClr val="FF0000"/>
                </a:solidFill>
                <a:latin typeface="Times New Roman" pitchFamily="18" charset="0"/>
                <a:cs typeface="Times New Roman" pitchFamily="18" charset="0"/>
              </a:rPr>
              <a:t>. Yasaklama Taleplerinde Gönderilmesi Gereken Bilgi ve Belgeler</a:t>
            </a:r>
          </a:p>
        </p:txBody>
      </p:sp>
    </p:spTree>
    <p:extLst>
      <p:ext uri="{BB962C8B-B14F-4D97-AF65-F5344CB8AC3E}">
        <p14:creationId xmlns:p14="http://schemas.microsoft.com/office/powerpoint/2010/main" val="2690268227"/>
      </p:ext>
    </p:extLst>
  </p:cSld>
  <p:clrMapOvr>
    <a:masterClrMapping/>
  </p:clrMapOvr>
  <p:transition spd="slow">
    <p:pull/>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5736" y="836712"/>
            <a:ext cx="6696744" cy="5544616"/>
          </a:xfrm>
        </p:spPr>
        <p:txBody>
          <a:bodyPr rtlCol="0">
            <a:normAutofit/>
          </a:bodyPr>
          <a:lstStyle/>
          <a:p>
            <a:pPr marL="457200" indent="-457200" fontAlgn="auto">
              <a:spcAft>
                <a:spcPts val="0"/>
              </a:spcAft>
              <a:buFont typeface="+mj-lt"/>
              <a:buAutoNum type="alphaUcPeriod" startAt="3"/>
              <a:defRPr/>
            </a:pPr>
            <a:r>
              <a:rPr lang="tr-TR" sz="2200" b="1" dirty="0">
                <a:solidFill>
                  <a:srgbClr val="FF0000"/>
                </a:solidFill>
                <a:latin typeface="Times New Roman" pitchFamily="18" charset="0"/>
                <a:ea typeface="+mj-ea"/>
                <a:cs typeface="Times New Roman" pitchFamily="18" charset="0"/>
              </a:rPr>
              <a:t>YASAKLAMAYI GEREKTİRİR DURUMLARIN </a:t>
            </a:r>
            <a:r>
              <a:rPr lang="tr-TR" sz="2200" b="1" dirty="0" smtClean="0">
                <a:solidFill>
                  <a:srgbClr val="FF0000"/>
                </a:solidFill>
                <a:latin typeface="Times New Roman" pitchFamily="18" charset="0"/>
                <a:ea typeface="+mj-ea"/>
                <a:cs typeface="Times New Roman" pitchFamily="18" charset="0"/>
              </a:rPr>
              <a:t>TESPİTİNDE DİKKAT EDİLECEK HUSUSLAR</a:t>
            </a:r>
          </a:p>
          <a:p>
            <a:pPr marL="0" indent="0" fontAlgn="auto">
              <a:spcAft>
                <a:spcPts val="0"/>
              </a:spcAft>
              <a:buNone/>
              <a:defRPr/>
            </a:pPr>
            <a:endParaRPr lang="tr-TR" sz="1000" dirty="0" smtClean="0">
              <a:solidFill>
                <a:schemeClr val="tx1">
                  <a:lumMod val="75000"/>
                  <a:lumOff val="25000"/>
                </a:schemeClr>
              </a:solidFill>
            </a:endParaRPr>
          </a:p>
          <a:p>
            <a:pPr marL="0" indent="0" fontAlgn="auto">
              <a:spcAft>
                <a:spcPts val="0"/>
              </a:spcAft>
              <a:buNone/>
              <a:defRPr/>
            </a:pPr>
            <a:endParaRPr lang="tr-TR" sz="1000" dirty="0" smtClean="0">
              <a:solidFill>
                <a:schemeClr val="tx1">
                  <a:lumMod val="75000"/>
                  <a:lumOff val="25000"/>
                </a:schemeClr>
              </a:solidFill>
            </a:endParaRPr>
          </a:p>
          <a:p>
            <a:pPr marL="914400" lvl="1" indent="-514350" algn="just" fontAlgn="auto">
              <a:lnSpc>
                <a:spcPts val="2500"/>
              </a:lnSpc>
              <a:spcBef>
                <a:spcPts val="2400"/>
              </a:spcBef>
              <a:spcAft>
                <a:spcPts val="0"/>
              </a:spcAft>
              <a:buFont typeface="+mj-lt"/>
              <a:buAutoNum type="arabicPeriod"/>
              <a:defRPr/>
            </a:pPr>
            <a:r>
              <a:rPr lang="tr-TR" sz="2200" b="1" dirty="0" smtClean="0">
                <a:latin typeface="Times New Roman" pitchFamily="18" charset="0"/>
                <a:cs typeface="Times New Roman" pitchFamily="18" charset="0"/>
              </a:rPr>
              <a:t>4734 Sayılı Kanun Kapsamında </a:t>
            </a:r>
            <a:r>
              <a:rPr lang="tr-TR" sz="2200" b="1" dirty="0">
                <a:latin typeface="Times New Roman" pitchFamily="18" charset="0"/>
                <a:cs typeface="Times New Roman" pitchFamily="18" charset="0"/>
              </a:rPr>
              <a:t>T</a:t>
            </a:r>
            <a:r>
              <a:rPr lang="tr-TR" sz="2200" b="1" dirty="0" smtClean="0">
                <a:latin typeface="Times New Roman" pitchFamily="18" charset="0"/>
                <a:cs typeface="Times New Roman" pitchFamily="18" charset="0"/>
              </a:rPr>
              <a:t>esis </a:t>
            </a:r>
            <a:r>
              <a:rPr lang="tr-TR" sz="2200" b="1" dirty="0">
                <a:latin typeface="Times New Roman" pitchFamily="18" charset="0"/>
                <a:cs typeface="Times New Roman" pitchFamily="18" charset="0"/>
              </a:rPr>
              <a:t>E</a:t>
            </a:r>
            <a:r>
              <a:rPr lang="tr-TR" sz="2200" b="1" dirty="0" smtClean="0">
                <a:latin typeface="Times New Roman" pitchFamily="18" charset="0"/>
                <a:cs typeface="Times New Roman" pitchFamily="18" charset="0"/>
              </a:rPr>
              <a:t>dilen </a:t>
            </a:r>
            <a:r>
              <a:rPr lang="tr-TR" sz="2200" b="1" dirty="0">
                <a:latin typeface="Times New Roman" pitchFamily="18" charset="0"/>
                <a:cs typeface="Times New Roman" pitchFamily="18" charset="0"/>
              </a:rPr>
              <a:t>Y</a:t>
            </a:r>
            <a:r>
              <a:rPr lang="tr-TR" sz="2200" b="1" dirty="0" smtClean="0">
                <a:latin typeface="Times New Roman" pitchFamily="18" charset="0"/>
                <a:cs typeface="Times New Roman" pitchFamily="18" charset="0"/>
              </a:rPr>
              <a:t>asaklama İşlemlerinde Dikkat Edilecek Hususlar</a:t>
            </a:r>
            <a:endParaRPr lang="tr-TR" sz="2200" b="1" dirty="0">
              <a:latin typeface="Times New Roman" pitchFamily="18" charset="0"/>
              <a:cs typeface="Times New Roman" pitchFamily="18" charset="0"/>
            </a:endParaRPr>
          </a:p>
          <a:p>
            <a:pPr marL="914400" lvl="1" indent="-514350" algn="just" fontAlgn="auto">
              <a:lnSpc>
                <a:spcPts val="2500"/>
              </a:lnSpc>
              <a:spcBef>
                <a:spcPts val="2400"/>
              </a:spcBef>
              <a:spcAft>
                <a:spcPts val="0"/>
              </a:spcAft>
              <a:buFont typeface="+mj-lt"/>
              <a:buAutoNum type="arabicPeriod"/>
              <a:defRPr/>
            </a:pPr>
            <a:r>
              <a:rPr lang="tr-TR" sz="2200" b="1" dirty="0">
                <a:latin typeface="Times New Roman" pitchFamily="18" charset="0"/>
                <a:cs typeface="Times New Roman" pitchFamily="18" charset="0"/>
              </a:rPr>
              <a:t>4735 Sayılı Kanun Kapsamında Tesis Edilen Yasaklama İşlemlerinde Dikkat Edilecek </a:t>
            </a:r>
            <a:r>
              <a:rPr lang="tr-TR" sz="2200" b="1" dirty="0" smtClean="0">
                <a:latin typeface="Times New Roman" pitchFamily="18" charset="0"/>
                <a:cs typeface="Times New Roman" pitchFamily="18" charset="0"/>
              </a:rPr>
              <a:t>Hususlar</a:t>
            </a:r>
          </a:p>
          <a:p>
            <a:pPr marL="914400" lvl="1" indent="-514350" algn="just" fontAlgn="auto">
              <a:lnSpc>
                <a:spcPts val="2500"/>
              </a:lnSpc>
              <a:spcBef>
                <a:spcPts val="2400"/>
              </a:spcBef>
              <a:spcAft>
                <a:spcPts val="0"/>
              </a:spcAft>
              <a:buFont typeface="+mj-lt"/>
              <a:buAutoNum type="arabicPeriod"/>
              <a:defRPr/>
            </a:pPr>
            <a:r>
              <a:rPr lang="tr-TR" sz="2200" b="1" dirty="0">
                <a:latin typeface="Times New Roman" pitchFamily="18" charset="0"/>
                <a:cs typeface="Times New Roman" pitchFamily="18" charset="0"/>
              </a:rPr>
              <a:t>2886 Sayılı Kanun Kapsamında Tesis Edilen Yasaklama İşlemlerinde Dikkat Edilecek Hususlar</a:t>
            </a:r>
            <a:endParaRPr lang="nn-NO" sz="2200" b="1" dirty="0">
              <a:latin typeface="Times New Roman" pitchFamily="18" charset="0"/>
              <a:cs typeface="Times New Roman" pitchFamily="18" charset="0"/>
            </a:endParaRPr>
          </a:p>
        </p:txBody>
      </p:sp>
    </p:spTree>
    <p:extLst>
      <p:ext uri="{BB962C8B-B14F-4D97-AF65-F5344CB8AC3E}">
        <p14:creationId xmlns:p14="http://schemas.microsoft.com/office/powerpoint/2010/main" val="339178996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fontAlgn="auto">
              <a:lnSpc>
                <a:spcPts val="3300"/>
              </a:lnSpc>
              <a:spcBef>
                <a:spcPts val="0"/>
              </a:spcBef>
              <a:spcAft>
                <a:spcPts val="0"/>
              </a:spcAft>
              <a:buSzPct val="95000"/>
              <a:buNone/>
            </a:pPr>
            <a:endParaRPr lang="tr-TR" sz="2200" b="1" dirty="0" smtClean="0">
              <a:solidFill>
                <a:prstClr val="black"/>
              </a:solidFill>
              <a:latin typeface="Times New Roman"/>
              <a:cs typeface="Arial" charset="0"/>
            </a:endParaRPr>
          </a:p>
          <a:p>
            <a:pPr marL="274320" lvl="0" indent="-274320" algn="just" fontAlgn="auto">
              <a:lnSpc>
                <a:spcPts val="3300"/>
              </a:lnSpc>
              <a:spcBef>
                <a:spcPts val="0"/>
              </a:spcBef>
              <a:spcAft>
                <a:spcPts val="0"/>
              </a:spcAft>
              <a:buSzPct val="95000"/>
              <a:buFont typeface="Wingdings" pitchFamily="2" charset="2"/>
              <a:buChar char="v"/>
            </a:pPr>
            <a:r>
              <a:rPr lang="tr-TR" sz="2200" b="1" dirty="0" smtClean="0">
                <a:solidFill>
                  <a:prstClr val="black"/>
                </a:solidFill>
                <a:latin typeface="Times New Roman"/>
                <a:cs typeface="Arial" charset="0"/>
              </a:rPr>
              <a:t>Türk </a:t>
            </a:r>
            <a:r>
              <a:rPr lang="tr-TR" sz="2200" b="1" dirty="0">
                <a:solidFill>
                  <a:prstClr val="black"/>
                </a:solidFill>
                <a:latin typeface="Times New Roman"/>
                <a:cs typeface="Arial" charset="0"/>
              </a:rPr>
              <a:t>Ceza Kanunu ile suç sayılan </a:t>
            </a:r>
            <a:r>
              <a:rPr lang="tr-TR" sz="2200" dirty="0">
                <a:solidFill>
                  <a:prstClr val="black"/>
                </a:solidFill>
                <a:latin typeface="Times New Roman"/>
                <a:cs typeface="Arial" charset="0"/>
              </a:rPr>
              <a:t>ve ağır cezai müeyyidelere dayanan bir hususta işlem tesisinin, her türlü şüpheden uzak, kesin ve kanıtlanabilir delillerin varlığını gerektirmesi sebebiyle </a:t>
            </a:r>
            <a:r>
              <a:rPr lang="tr-TR" sz="2200" b="1" dirty="0">
                <a:solidFill>
                  <a:prstClr val="black"/>
                </a:solidFill>
                <a:latin typeface="Times New Roman"/>
                <a:cs typeface="Arial" charset="0"/>
              </a:rPr>
              <a:t>idarelerce gerekli araştırmalar yapılarak yasak fiil veya davranış belgelendirilmelidir. </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728484043"/>
      </p:ext>
    </p:extLst>
  </p:cSld>
  <p:clrMapOvr>
    <a:masterClrMapping/>
  </p:clrMapOvr>
  <p:transition spd="slow">
    <p:pul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4968552"/>
          </a:xfrm>
        </p:spPr>
        <p:txBody>
          <a:bodyPr rtlCol="0">
            <a:normAutofit/>
          </a:bodyPr>
          <a:lstStyle/>
          <a:p>
            <a:pPr marL="355600" lvl="1" indent="-355600" algn="just" fontAlgn="auto">
              <a:lnSpc>
                <a:spcPts val="3000"/>
              </a:lnSpc>
              <a:spcBef>
                <a:spcPts val="3000"/>
              </a:spcBef>
              <a:spcAft>
                <a:spcPts val="0"/>
              </a:spcAft>
              <a:buSzPct val="100000"/>
              <a:buFont typeface="Wingdings" pitchFamily="2" charset="2"/>
              <a:buChar char="Ø"/>
            </a:pPr>
            <a:endParaRPr lang="tr-TR" sz="22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191404" y="2173330"/>
            <a:ext cx="6707088" cy="2335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 </a:t>
            </a:r>
            <a:r>
              <a:rPr lang="tr-TR" sz="3200" b="1" kern="0" dirty="0">
                <a:solidFill>
                  <a:srgbClr val="FF0000"/>
                </a:solidFill>
                <a:latin typeface="Times New Roman" pitchFamily="18" charset="0"/>
                <a:cs typeface="Times New Roman" pitchFamily="18" charset="0"/>
              </a:rPr>
              <a:t>4734 </a:t>
            </a:r>
            <a:r>
              <a:rPr lang="tr-TR" sz="3200" b="1" kern="0" dirty="0" smtClean="0">
                <a:solidFill>
                  <a:srgbClr val="FF0000"/>
                </a:solidFill>
                <a:latin typeface="Times New Roman" pitchFamily="18" charset="0"/>
                <a:cs typeface="Times New Roman" pitchFamily="18" charset="0"/>
              </a:rPr>
              <a:t>SAYILI KANUN KAPSAMINDA TESİS EDİLEN YASAKLAMA İŞLEMLERİNDE DİKKAT EDİLECEK HUSUSALAR</a:t>
            </a:r>
            <a:endParaRPr lang="tr-TR" sz="32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44740659"/>
      </p:ext>
    </p:extLst>
  </p:cSld>
  <p:clrMapOvr>
    <a:masterClrMapping/>
  </p:clrMapOvr>
  <p:transition spd="slow">
    <p:pull/>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556792"/>
            <a:ext cx="8229600" cy="4968552"/>
          </a:xfrm>
        </p:spPr>
        <p:txBody>
          <a:bodyPr rtlCol="0">
            <a:normAutofit/>
          </a:bodyPr>
          <a:lstStyle/>
          <a:p>
            <a:pPr marL="0" lvl="1" indent="0" algn="just" fontAlgn="auto">
              <a:lnSpc>
                <a:spcPts val="3000"/>
              </a:lnSpc>
              <a:spcBef>
                <a:spcPts val="0"/>
              </a:spcBef>
              <a:spcAft>
                <a:spcPts val="0"/>
              </a:spcAft>
              <a:buSzPct val="100000"/>
              <a:buNone/>
            </a:pPr>
            <a:r>
              <a:rPr lang="tr-TR" sz="2100" b="1" u="sng" dirty="0" smtClean="0">
                <a:solidFill>
                  <a:prstClr val="black"/>
                </a:solidFill>
                <a:latin typeface="Times New Roman"/>
                <a:ea typeface="Times New Roman"/>
              </a:rPr>
              <a:t>Tebligat ile ilgili dikkat </a:t>
            </a:r>
            <a:r>
              <a:rPr lang="tr-TR" sz="2100" b="1" u="sng" dirty="0">
                <a:solidFill>
                  <a:prstClr val="black"/>
                </a:solidFill>
                <a:latin typeface="Times New Roman"/>
                <a:ea typeface="Times New Roman"/>
              </a:rPr>
              <a:t>edilecek hususlar</a:t>
            </a:r>
            <a:r>
              <a:rPr lang="tr-TR" sz="2100" u="sng" dirty="0">
                <a:solidFill>
                  <a:prstClr val="black"/>
                </a:solidFill>
                <a:latin typeface="Times New Roman"/>
                <a:ea typeface="Times New Roman"/>
              </a:rPr>
              <a:t>:</a:t>
            </a:r>
          </a:p>
          <a:p>
            <a:pPr marL="355600" lvl="1" indent="-355600" algn="just" fontAlgn="auto">
              <a:lnSpc>
                <a:spcPts val="3000"/>
              </a:lnSpc>
              <a:spcBef>
                <a:spcPts val="1800"/>
              </a:spcBef>
              <a:spcAft>
                <a:spcPts val="0"/>
              </a:spcAft>
              <a:buSzPct val="100000"/>
              <a:buFont typeface="Wingdings" pitchFamily="2" charset="2"/>
              <a:buChar char="Ø"/>
            </a:pPr>
            <a:r>
              <a:rPr lang="tr-TR" sz="2100" dirty="0">
                <a:solidFill>
                  <a:prstClr val="black"/>
                </a:solidFill>
                <a:latin typeface="Times New Roman"/>
                <a:ea typeface="Times New Roman"/>
              </a:rPr>
              <a:t>Bildirim ve tebligatların 4734 sayılı Kanunda ve ilgili uygulama yönetmeliklerinde belirtilen sürelere riayet edilerek, ve de anılan Kanunun 65 inci maddesinde belirtilen yöntemler </a:t>
            </a:r>
            <a:r>
              <a:rPr lang="tr-TR" sz="2100" b="1" i="1" dirty="0">
                <a:solidFill>
                  <a:prstClr val="black"/>
                </a:solidFill>
                <a:latin typeface="Times New Roman"/>
                <a:ea typeface="Times New Roman"/>
              </a:rPr>
              <a:t>(Elden tebliğ, iadeli taahhütlü mektup, elektronik ortam, faks)</a:t>
            </a:r>
            <a:r>
              <a:rPr lang="tr-TR" sz="2100" b="1" dirty="0">
                <a:solidFill>
                  <a:prstClr val="black"/>
                </a:solidFill>
                <a:latin typeface="Times New Roman"/>
                <a:ea typeface="Times New Roman"/>
              </a:rPr>
              <a:t> </a:t>
            </a:r>
            <a:r>
              <a:rPr lang="tr-TR" sz="2100" dirty="0">
                <a:solidFill>
                  <a:prstClr val="black"/>
                </a:solidFill>
                <a:latin typeface="Times New Roman"/>
                <a:ea typeface="Times New Roman"/>
              </a:rPr>
              <a:t>ve hususlara dikkat edilerek usulüne uygun olarak yapılması gerektiği,</a:t>
            </a:r>
          </a:p>
          <a:p>
            <a:pPr marL="355600" lvl="1" indent="-355600" algn="just" fontAlgn="auto">
              <a:lnSpc>
                <a:spcPts val="3000"/>
              </a:lnSpc>
              <a:spcBef>
                <a:spcPts val="900"/>
              </a:spcBef>
              <a:spcAft>
                <a:spcPts val="0"/>
              </a:spcAft>
              <a:buSzPct val="100000"/>
              <a:buFont typeface="Wingdings" pitchFamily="2" charset="2"/>
              <a:buChar char="Ø"/>
            </a:pPr>
            <a:r>
              <a:rPr lang="tr-TR" sz="2100" dirty="0">
                <a:solidFill>
                  <a:prstClr val="black"/>
                </a:solidFill>
                <a:latin typeface="Times New Roman"/>
                <a:ea typeface="Times New Roman"/>
              </a:rPr>
              <a:t>Kanun hükümleri haricinde </a:t>
            </a:r>
            <a:r>
              <a:rPr lang="tr-TR" sz="2100" b="1" i="1" dirty="0">
                <a:solidFill>
                  <a:prstClr val="black"/>
                </a:solidFill>
                <a:latin typeface="Times New Roman"/>
                <a:ea typeface="Times New Roman"/>
              </a:rPr>
              <a:t>(Normal posta yolu, kargo, APS vb.) </a:t>
            </a:r>
            <a:r>
              <a:rPr lang="tr-TR" sz="2100" dirty="0">
                <a:solidFill>
                  <a:prstClr val="black"/>
                </a:solidFill>
                <a:latin typeface="Times New Roman"/>
                <a:ea typeface="Times New Roman"/>
              </a:rPr>
              <a:t>yapılan tebligatların   geçersiz olacağı</a:t>
            </a:r>
            <a:r>
              <a:rPr lang="tr-TR" sz="2100" dirty="0" smtClean="0">
                <a:solidFill>
                  <a:prstClr val="black"/>
                </a:solidFill>
                <a:latin typeface="Times New Roman"/>
                <a:ea typeface="Times New Roman"/>
              </a:rPr>
              <a:t>,</a:t>
            </a:r>
          </a:p>
          <a:p>
            <a:pPr marL="355600" lvl="1" indent="-355600" algn="just" fontAlgn="auto">
              <a:lnSpc>
                <a:spcPts val="3000"/>
              </a:lnSpc>
              <a:spcBef>
                <a:spcPts val="900"/>
              </a:spcBef>
              <a:spcAft>
                <a:spcPts val="0"/>
              </a:spcAft>
              <a:buSzPct val="100000"/>
              <a:buFont typeface="Wingdings" pitchFamily="2" charset="2"/>
              <a:buChar char="Ø"/>
            </a:pPr>
            <a:r>
              <a:rPr lang="tr-TR" sz="2100" dirty="0">
                <a:solidFill>
                  <a:srgbClr val="000000"/>
                </a:solidFill>
                <a:latin typeface="Times New Roman"/>
                <a:ea typeface="Times New Roman"/>
              </a:rPr>
              <a:t>İdareler tarafından aday, </a:t>
            </a:r>
            <a:r>
              <a:rPr lang="tr-TR" sz="2100" b="1" i="1" dirty="0">
                <a:solidFill>
                  <a:srgbClr val="FF0000"/>
                </a:solidFill>
                <a:latin typeface="Times New Roman"/>
                <a:ea typeface="Times New Roman"/>
              </a:rPr>
              <a:t>istekli ve istekli olabileceklere </a:t>
            </a:r>
            <a:r>
              <a:rPr lang="tr-TR" sz="2100" dirty="0">
                <a:solidFill>
                  <a:srgbClr val="000000"/>
                </a:solidFill>
                <a:latin typeface="Times New Roman"/>
                <a:ea typeface="Times New Roman"/>
              </a:rPr>
              <a:t>tebligatın öncelikli olarak </a:t>
            </a:r>
            <a:r>
              <a:rPr lang="tr-TR" sz="2100" b="1" u="sng" dirty="0">
                <a:solidFill>
                  <a:srgbClr val="000000"/>
                </a:solidFill>
                <a:latin typeface="Times New Roman"/>
                <a:ea typeface="Times New Roman"/>
              </a:rPr>
              <a:t>EKAP</a:t>
            </a:r>
            <a:r>
              <a:rPr lang="tr-TR" sz="2100" dirty="0">
                <a:solidFill>
                  <a:srgbClr val="000000"/>
                </a:solidFill>
                <a:latin typeface="Times New Roman"/>
                <a:ea typeface="Times New Roman"/>
              </a:rPr>
              <a:t> üzerinden veya imza karşılığı elden yapılması gerektiği,</a:t>
            </a:r>
          </a:p>
          <a:p>
            <a:pPr marL="355600" lvl="1" indent="-355600" algn="just" fontAlgn="auto">
              <a:lnSpc>
                <a:spcPts val="3000"/>
              </a:lnSpc>
              <a:spcBef>
                <a:spcPts val="3000"/>
              </a:spcBef>
              <a:spcAft>
                <a:spcPts val="0"/>
              </a:spcAft>
              <a:buSzPct val="100000"/>
              <a:buFont typeface="Wingdings" pitchFamily="2" charset="2"/>
              <a:buChar char="Ø"/>
            </a:pPr>
            <a:endParaRPr lang="tr-TR" sz="22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C.1</a:t>
            </a:r>
            <a:r>
              <a:rPr lang="tr-TR" sz="2400" b="1" kern="0" dirty="0">
                <a:solidFill>
                  <a:srgbClr val="FF0000"/>
                </a:solidFill>
                <a:latin typeface="Times New Roman" pitchFamily="18" charset="0"/>
                <a:cs typeface="Times New Roman" pitchFamily="18" charset="0"/>
              </a:rPr>
              <a:t>. 4734 Sayılı Kanun Kapsamında Tesis Edilen Yasaklama İşlemlerinde Dikkat Edilecek </a:t>
            </a:r>
            <a:r>
              <a:rPr lang="tr-TR" sz="2400" b="1" kern="0" dirty="0" smtClean="0">
                <a:solidFill>
                  <a:srgbClr val="FF0000"/>
                </a:solidFill>
                <a:latin typeface="Times New Roman" pitchFamily="18" charset="0"/>
                <a:cs typeface="Times New Roman" pitchFamily="18" charset="0"/>
              </a:rPr>
              <a:t>Hususlar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95498929"/>
      </p:ext>
    </p:extLst>
  </p:cSld>
  <p:clrMapOvr>
    <a:masterClrMapping/>
  </p:clrMapOvr>
  <p:transition spd="slow">
    <p:pull/>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5400600"/>
          </a:xfrm>
        </p:spPr>
        <p:txBody>
          <a:bodyPr rtlCol="0">
            <a:normAutofit/>
          </a:bodyPr>
          <a:lstStyle/>
          <a:p>
            <a:pPr marL="0" lvl="1" indent="0" algn="just" fontAlgn="auto">
              <a:lnSpc>
                <a:spcPts val="3000"/>
              </a:lnSpc>
              <a:spcBef>
                <a:spcPts val="0"/>
              </a:spcBef>
              <a:spcAft>
                <a:spcPts val="0"/>
              </a:spcAft>
              <a:buSzPct val="100000"/>
              <a:buNone/>
            </a:pPr>
            <a:r>
              <a:rPr lang="tr-TR" sz="2100" b="1" u="sng" dirty="0" smtClean="0">
                <a:solidFill>
                  <a:prstClr val="black"/>
                </a:solidFill>
                <a:latin typeface="Times New Roman"/>
                <a:ea typeface="Times New Roman"/>
              </a:rPr>
              <a:t>Tebligat ile ilgili dikkat </a:t>
            </a:r>
            <a:r>
              <a:rPr lang="tr-TR" sz="2100" b="1" u="sng" dirty="0">
                <a:solidFill>
                  <a:prstClr val="black"/>
                </a:solidFill>
                <a:latin typeface="Times New Roman"/>
                <a:ea typeface="Times New Roman"/>
              </a:rPr>
              <a:t>edilecek hususlar</a:t>
            </a:r>
            <a:r>
              <a:rPr lang="tr-TR" sz="2100" u="sng" dirty="0">
                <a:solidFill>
                  <a:prstClr val="black"/>
                </a:solidFill>
                <a:latin typeface="Times New Roman"/>
                <a:ea typeface="Times New Roman"/>
              </a:rPr>
              <a:t>:</a:t>
            </a:r>
          </a:p>
          <a:p>
            <a:pPr marL="355600" lvl="1" indent="-355600" algn="just" fontAlgn="auto">
              <a:lnSpc>
                <a:spcPts val="3000"/>
              </a:lnSpc>
              <a:spcBef>
                <a:spcPts val="600"/>
              </a:spcBef>
              <a:spcAft>
                <a:spcPts val="0"/>
              </a:spcAft>
              <a:buSzPct val="100000"/>
              <a:buFont typeface="Wingdings" pitchFamily="2" charset="2"/>
              <a:buChar char="Ø"/>
            </a:pPr>
            <a:r>
              <a:rPr lang="tr-TR" sz="2000" dirty="0" smtClean="0">
                <a:latin typeface="Times New Roman"/>
                <a:ea typeface="ヒラギノ明朝 Pro W3"/>
              </a:rPr>
              <a:t>EKAP </a:t>
            </a:r>
            <a:r>
              <a:rPr lang="tr-TR" sz="2000" dirty="0">
                <a:latin typeface="Times New Roman"/>
                <a:ea typeface="ヒラギノ明朝 Pro W3"/>
              </a:rPr>
              <a:t>üzerinden yapılan tebligatlarda bildirim </a:t>
            </a:r>
            <a:r>
              <a:rPr lang="tr-TR" sz="2000" dirty="0" smtClean="0">
                <a:latin typeface="Times New Roman"/>
                <a:ea typeface="ヒラギノ明朝 Pro W3"/>
              </a:rPr>
              <a:t>tarihinin </a:t>
            </a:r>
            <a:r>
              <a:rPr lang="tr-TR" sz="2000" dirty="0">
                <a:latin typeface="Times New Roman"/>
                <a:ea typeface="ヒラギノ明朝 Pro W3"/>
              </a:rPr>
              <a:t>tebliğ tarihi </a:t>
            </a:r>
            <a:r>
              <a:rPr lang="tr-TR" sz="2000" dirty="0" smtClean="0">
                <a:latin typeface="Times New Roman"/>
                <a:ea typeface="ヒラギノ明朝 Pro W3"/>
              </a:rPr>
              <a:t>sayılacağı ve Tebligatın </a:t>
            </a:r>
            <a:r>
              <a:rPr lang="tr-TR" sz="2000" dirty="0">
                <a:latin typeface="Times New Roman"/>
                <a:ea typeface="ヒラギノ明朝 Pro W3"/>
              </a:rPr>
              <a:t>aday, istekli ve istekli olabileceğe ait </a:t>
            </a:r>
            <a:r>
              <a:rPr lang="tr-TR" sz="2000" dirty="0" err="1">
                <a:latin typeface="Times New Roman"/>
                <a:ea typeface="ヒラギノ明朝 Pro W3"/>
              </a:rPr>
              <a:t>EKAP’ta</a:t>
            </a:r>
            <a:r>
              <a:rPr lang="tr-TR" sz="2000" dirty="0">
                <a:latin typeface="Times New Roman"/>
                <a:ea typeface="ヒラギノ明朝 Pro W3"/>
              </a:rPr>
              <a:t> yer alan bildirim kutusuna ulaştığı </a:t>
            </a:r>
            <a:r>
              <a:rPr lang="tr-TR" sz="2000" dirty="0" smtClean="0">
                <a:latin typeface="Times New Roman"/>
                <a:ea typeface="ヒラギノ明朝 Pro W3"/>
              </a:rPr>
              <a:t>tarihin  </a:t>
            </a:r>
            <a:r>
              <a:rPr lang="tr-TR" sz="2000" dirty="0">
                <a:latin typeface="Times New Roman"/>
                <a:ea typeface="ヒラギノ明朝 Pro W3"/>
              </a:rPr>
              <a:t>bildirim tarihi olarak kabul </a:t>
            </a:r>
            <a:r>
              <a:rPr lang="tr-TR" sz="2000" dirty="0" smtClean="0">
                <a:latin typeface="Times New Roman"/>
                <a:ea typeface="ヒラギノ明朝 Pro W3"/>
              </a:rPr>
              <a:t>edileceği,</a:t>
            </a:r>
            <a:endParaRPr lang="tr-TR" sz="2000" dirty="0" smtClean="0">
              <a:solidFill>
                <a:srgbClr val="000000"/>
              </a:solidFill>
              <a:latin typeface="Times New Roman"/>
              <a:ea typeface="Times New Roman"/>
            </a:endParaRPr>
          </a:p>
          <a:p>
            <a:pPr marL="355600" lvl="1" indent="-355600" algn="just" fontAlgn="auto">
              <a:lnSpc>
                <a:spcPts val="3000"/>
              </a:lnSpc>
              <a:spcBef>
                <a:spcPts val="600"/>
              </a:spcBef>
              <a:spcAft>
                <a:spcPts val="0"/>
              </a:spcAft>
              <a:buSzPct val="100000"/>
              <a:buFont typeface="Wingdings" pitchFamily="2" charset="2"/>
              <a:buChar char="Ø"/>
            </a:pPr>
            <a:r>
              <a:rPr lang="tr-TR" sz="2000" dirty="0">
                <a:solidFill>
                  <a:srgbClr val="000000"/>
                </a:solidFill>
                <a:latin typeface="Times New Roman"/>
                <a:ea typeface="Times New Roman"/>
              </a:rPr>
              <a:t>Tebligatın haklı veya zorunlu nedenlerle </a:t>
            </a:r>
            <a:r>
              <a:rPr lang="tr-TR" sz="2000" dirty="0" smtClean="0">
                <a:solidFill>
                  <a:srgbClr val="000000"/>
                </a:solidFill>
                <a:latin typeface="Times New Roman"/>
                <a:ea typeface="Times New Roman"/>
              </a:rPr>
              <a:t>belirtilen yöntemler </a:t>
            </a:r>
            <a:r>
              <a:rPr lang="tr-TR" sz="2000" dirty="0">
                <a:solidFill>
                  <a:srgbClr val="000000"/>
                </a:solidFill>
                <a:latin typeface="Times New Roman"/>
                <a:ea typeface="Times New Roman"/>
              </a:rPr>
              <a:t>kullanılarak yapılamaması halinde Kanunun 65 inci maddesinin birinci fıkrasının (a) bendinde sayılan diğer yöntemlere </a:t>
            </a:r>
            <a:r>
              <a:rPr lang="tr-TR" sz="2000" dirty="0" smtClean="0">
                <a:solidFill>
                  <a:srgbClr val="000000"/>
                </a:solidFill>
                <a:latin typeface="Times New Roman"/>
                <a:ea typeface="Times New Roman"/>
              </a:rPr>
              <a:t>başvurulması gerekeceği,</a:t>
            </a:r>
          </a:p>
          <a:p>
            <a:pPr lvl="0" algn="just">
              <a:lnSpc>
                <a:spcPts val="2800"/>
              </a:lnSpc>
              <a:spcBef>
                <a:spcPts val="600"/>
              </a:spcBef>
              <a:spcAft>
                <a:spcPts val="0"/>
              </a:spcAft>
              <a:buFont typeface="Wingdings" pitchFamily="2" charset="2"/>
              <a:buChar char="Ø"/>
            </a:pPr>
            <a:r>
              <a:rPr lang="tr-TR" sz="2000" dirty="0" smtClean="0">
                <a:solidFill>
                  <a:prstClr val="black"/>
                </a:solidFill>
                <a:latin typeface="Times New Roman"/>
                <a:ea typeface="ヒラギノ明朝 Pro W3"/>
              </a:rPr>
              <a:t>İadeli taahhütlü mektupla yapılan tebligatlarda mektubun istekliye teslim edildiği tarihin tebliğ tarihi sayılacağı,</a:t>
            </a:r>
          </a:p>
          <a:p>
            <a:pPr marL="355600" lvl="1" indent="-355600" algn="just" fontAlgn="auto">
              <a:lnSpc>
                <a:spcPts val="3120"/>
              </a:lnSpc>
              <a:spcBef>
                <a:spcPts val="600"/>
              </a:spcBef>
              <a:spcAft>
                <a:spcPts val="0"/>
              </a:spcAft>
              <a:buSzPct val="100000"/>
              <a:buFont typeface="Wingdings" pitchFamily="2" charset="2"/>
              <a:buChar char="Ø"/>
            </a:pPr>
            <a:r>
              <a:rPr lang="tr-TR" sz="2000" dirty="0">
                <a:solidFill>
                  <a:prstClr val="black"/>
                </a:solidFill>
                <a:latin typeface="Times New Roman"/>
                <a:cs typeface="Arial" charset="0"/>
              </a:rPr>
              <a:t>Tebligatların </a:t>
            </a:r>
            <a:r>
              <a:rPr lang="tr-TR" sz="2000" dirty="0">
                <a:solidFill>
                  <a:prstClr val="black"/>
                </a:solidFill>
                <a:latin typeface="Times New Roman"/>
                <a:ea typeface="Times New Roman"/>
              </a:rPr>
              <a:t>elden tebliğ edilmesi durumunda, </a:t>
            </a:r>
            <a:r>
              <a:rPr lang="tr-TR" sz="2000" b="1" dirty="0">
                <a:solidFill>
                  <a:prstClr val="black"/>
                </a:solidFill>
                <a:latin typeface="Times New Roman"/>
                <a:ea typeface="Times New Roman"/>
              </a:rPr>
              <a:t>elden tebliğ edilen kişinin yetkili olduğunun belgelendirilmesi</a:t>
            </a:r>
            <a:r>
              <a:rPr lang="tr-TR" sz="2000" dirty="0">
                <a:solidFill>
                  <a:prstClr val="black"/>
                </a:solidFill>
                <a:latin typeface="Times New Roman"/>
                <a:ea typeface="Times New Roman"/>
              </a:rPr>
              <a:t> gerektiği,</a:t>
            </a:r>
          </a:p>
          <a:p>
            <a:pPr lvl="0" algn="just">
              <a:lnSpc>
                <a:spcPts val="2800"/>
              </a:lnSpc>
              <a:spcBef>
                <a:spcPts val="600"/>
              </a:spcBef>
              <a:spcAft>
                <a:spcPts val="0"/>
              </a:spcAft>
              <a:buFont typeface="Wingdings" pitchFamily="2" charset="2"/>
              <a:buChar char="Ø"/>
            </a:pPr>
            <a:endParaRPr lang="tr-TR" sz="2100" dirty="0" smtClean="0">
              <a:solidFill>
                <a:prstClr val="black"/>
              </a:solidFill>
              <a:latin typeface="Times New Roman"/>
              <a:ea typeface="ヒラギノ明朝 Pro W3"/>
            </a:endParaRPr>
          </a:p>
          <a:p>
            <a:pPr marL="0" lvl="1" indent="0" algn="just" fontAlgn="auto">
              <a:lnSpc>
                <a:spcPts val="3000"/>
              </a:lnSpc>
              <a:spcBef>
                <a:spcPts val="3000"/>
              </a:spcBef>
              <a:spcAft>
                <a:spcPts val="0"/>
              </a:spcAft>
              <a:buSzPct val="100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C.1</a:t>
            </a:r>
            <a:r>
              <a:rPr lang="tr-TR" sz="2400" b="1" kern="0" dirty="0">
                <a:solidFill>
                  <a:srgbClr val="FF0000"/>
                </a:solidFill>
                <a:latin typeface="Times New Roman" pitchFamily="18" charset="0"/>
                <a:cs typeface="Times New Roman" pitchFamily="18" charset="0"/>
              </a:rPr>
              <a:t>. 4734 Sayılı Kanun Kapsamında Tesis Edilen Yasaklama İşlemlerinde Dikkat Edilecek </a:t>
            </a:r>
            <a:r>
              <a:rPr lang="tr-TR" sz="2400" b="1" kern="0" dirty="0" smtClean="0">
                <a:solidFill>
                  <a:srgbClr val="FF0000"/>
                </a:solidFill>
                <a:latin typeface="Times New Roman" pitchFamily="18" charset="0"/>
                <a:cs typeface="Times New Roman" pitchFamily="18" charset="0"/>
              </a:rPr>
              <a:t>Hususlar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11332498"/>
      </p:ext>
    </p:extLst>
  </p:cSld>
  <p:clrMapOvr>
    <a:masterClrMapping/>
  </p:clrMapOvr>
  <p:transition spd="slow">
    <p:pull/>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229600" cy="5832648"/>
          </a:xfrm>
        </p:spPr>
        <p:txBody>
          <a:bodyPr rtlCol="0">
            <a:normAutofit fontScale="85000" lnSpcReduction="10000"/>
          </a:bodyPr>
          <a:lstStyle/>
          <a:p>
            <a:pPr marL="0" lvl="1" indent="0" algn="just" fontAlgn="auto">
              <a:lnSpc>
                <a:spcPts val="3000"/>
              </a:lnSpc>
              <a:spcBef>
                <a:spcPts val="0"/>
              </a:spcBef>
              <a:spcAft>
                <a:spcPts val="0"/>
              </a:spcAft>
              <a:buSzPct val="100000"/>
              <a:buNone/>
            </a:pPr>
            <a:r>
              <a:rPr lang="tr-TR" sz="2500" b="1" u="sng" dirty="0">
                <a:solidFill>
                  <a:prstClr val="black"/>
                </a:solidFill>
                <a:latin typeface="Times New Roman"/>
                <a:ea typeface="Times New Roman"/>
              </a:rPr>
              <a:t>Tebligat ile ilgili dikkat edilecek hususlar</a:t>
            </a:r>
            <a:r>
              <a:rPr lang="tr-TR" sz="2500" u="sng" dirty="0">
                <a:solidFill>
                  <a:prstClr val="black"/>
                </a:solidFill>
                <a:latin typeface="Times New Roman"/>
                <a:ea typeface="Times New Roman"/>
              </a:rPr>
              <a:t>:</a:t>
            </a:r>
          </a:p>
          <a:p>
            <a:pPr marL="355600" lvl="1" indent="-355600" algn="just" fontAlgn="auto">
              <a:lnSpc>
                <a:spcPts val="3120"/>
              </a:lnSpc>
              <a:spcBef>
                <a:spcPts val="1200"/>
              </a:spcBef>
              <a:spcAft>
                <a:spcPts val="0"/>
              </a:spcAft>
              <a:buSzPct val="100000"/>
              <a:buFont typeface="Wingdings" pitchFamily="2" charset="2"/>
              <a:buChar char="Ø"/>
            </a:pPr>
            <a:r>
              <a:rPr lang="tr-TR" sz="2300" dirty="0" smtClean="0">
                <a:solidFill>
                  <a:prstClr val="black"/>
                </a:solidFill>
                <a:latin typeface="Times New Roman"/>
                <a:cs typeface="Arial" charset="0"/>
              </a:rPr>
              <a:t>İdarelerce, </a:t>
            </a:r>
            <a:r>
              <a:rPr lang="tr-TR" sz="2300" b="1" dirty="0" smtClean="0">
                <a:solidFill>
                  <a:prstClr val="black"/>
                </a:solidFill>
                <a:latin typeface="Times New Roman"/>
                <a:cs typeface="Arial" charset="0"/>
              </a:rPr>
              <a:t>faksla</a:t>
            </a:r>
            <a:r>
              <a:rPr lang="tr-TR" sz="2300" b="1" i="1" dirty="0" smtClean="0">
                <a:solidFill>
                  <a:prstClr val="black"/>
                </a:solidFill>
                <a:latin typeface="Times New Roman"/>
                <a:cs typeface="Arial" charset="0"/>
              </a:rPr>
              <a:t> </a:t>
            </a:r>
            <a:r>
              <a:rPr lang="tr-TR" sz="2300" i="1" u="sng" dirty="0" smtClean="0">
                <a:solidFill>
                  <a:prstClr val="black"/>
                </a:solidFill>
                <a:latin typeface="Times New Roman"/>
                <a:cs typeface="Arial" charset="0"/>
              </a:rPr>
              <a:t>(isteklinin kabul etmesi kaydıyla) </a:t>
            </a:r>
            <a:r>
              <a:rPr lang="tr-TR" sz="2300" dirty="0" smtClean="0">
                <a:solidFill>
                  <a:prstClr val="black"/>
                </a:solidFill>
                <a:latin typeface="Times New Roman"/>
                <a:cs typeface="Arial" charset="0"/>
              </a:rPr>
              <a:t>tebligat yapılabileceği, </a:t>
            </a:r>
          </a:p>
          <a:p>
            <a:pPr marL="541338" lvl="2" indent="-185738" algn="just" fontAlgn="auto">
              <a:lnSpc>
                <a:spcPts val="2500"/>
              </a:lnSpc>
              <a:spcBef>
                <a:spcPts val="900"/>
              </a:spcBef>
              <a:spcAft>
                <a:spcPts val="0"/>
              </a:spcAft>
              <a:buSzPct val="100000"/>
              <a:buFont typeface="Arial" pitchFamily="34" charset="0"/>
              <a:buChar char="•"/>
            </a:pPr>
            <a:r>
              <a:rPr lang="tr-TR" sz="2300" dirty="0" smtClean="0">
                <a:solidFill>
                  <a:prstClr val="black"/>
                </a:solidFill>
                <a:latin typeface="Times New Roman"/>
                <a:cs typeface="Arial" charset="0"/>
              </a:rPr>
              <a:t>Faksla yapılan bildirimlerde, </a:t>
            </a:r>
            <a:r>
              <a:rPr lang="tr-TR" sz="2300" b="1" dirty="0" smtClean="0">
                <a:solidFill>
                  <a:prstClr val="black"/>
                </a:solidFill>
                <a:latin typeface="Times New Roman"/>
                <a:cs typeface="Arial" charset="0"/>
              </a:rPr>
              <a:t>bildirim tarihinin tebliğ tarihi sayılacağı,</a:t>
            </a:r>
          </a:p>
          <a:p>
            <a:pPr marL="541338" lvl="2" indent="-185738" algn="just" fontAlgn="auto">
              <a:lnSpc>
                <a:spcPts val="3300"/>
              </a:lnSpc>
              <a:spcBef>
                <a:spcPts val="900"/>
              </a:spcBef>
              <a:spcAft>
                <a:spcPts val="0"/>
              </a:spcAft>
              <a:buSzPct val="100000"/>
              <a:buFont typeface="Arial" pitchFamily="34" charset="0"/>
              <a:buChar char="•"/>
            </a:pPr>
            <a:r>
              <a:rPr lang="tr-TR" sz="2300" dirty="0" smtClean="0">
                <a:solidFill>
                  <a:prstClr val="black"/>
                </a:solidFill>
                <a:latin typeface="Times New Roman"/>
                <a:cs typeface="Arial" charset="0"/>
              </a:rPr>
              <a:t>Bildirimlerin </a:t>
            </a:r>
            <a:r>
              <a:rPr lang="tr-TR" sz="2300" b="1" dirty="0" smtClean="0">
                <a:solidFill>
                  <a:prstClr val="black"/>
                </a:solidFill>
                <a:latin typeface="Times New Roman"/>
                <a:cs typeface="Arial" charset="0"/>
              </a:rPr>
              <a:t>aynı gün </a:t>
            </a:r>
            <a:r>
              <a:rPr lang="tr-TR" sz="2300" dirty="0" smtClean="0">
                <a:solidFill>
                  <a:prstClr val="black"/>
                </a:solidFill>
                <a:latin typeface="Times New Roman"/>
                <a:cs typeface="Arial" charset="0"/>
              </a:rPr>
              <a:t>idare tarafından teyit edilmesinin zorunlu olduğu,</a:t>
            </a:r>
          </a:p>
          <a:p>
            <a:pPr marL="541338" lvl="2" indent="-185738" algn="just" fontAlgn="auto">
              <a:lnSpc>
                <a:spcPts val="3300"/>
              </a:lnSpc>
              <a:spcBef>
                <a:spcPts val="900"/>
              </a:spcBef>
              <a:spcAft>
                <a:spcPts val="0"/>
              </a:spcAft>
              <a:buSzPct val="100000"/>
              <a:buFont typeface="Arial" pitchFamily="34" charset="0"/>
              <a:buChar char="•"/>
            </a:pPr>
            <a:r>
              <a:rPr lang="tr-TR" sz="2300" dirty="0" smtClean="0">
                <a:solidFill>
                  <a:prstClr val="black"/>
                </a:solidFill>
                <a:latin typeface="Times New Roman"/>
                <a:cs typeface="Arial" charset="0"/>
              </a:rPr>
              <a:t>Aksi takdirde bildirim </a:t>
            </a:r>
            <a:r>
              <a:rPr lang="tr-TR" sz="2300" b="1" dirty="0" smtClean="0">
                <a:solidFill>
                  <a:prstClr val="black"/>
                </a:solidFill>
                <a:latin typeface="Times New Roman"/>
                <a:cs typeface="Arial" charset="0"/>
              </a:rPr>
              <a:t>yapılmamış sayılacağı</a:t>
            </a:r>
            <a:r>
              <a:rPr lang="tr-TR" sz="2300" dirty="0" smtClean="0">
                <a:solidFill>
                  <a:prstClr val="black"/>
                </a:solidFill>
                <a:latin typeface="Times New Roman"/>
                <a:cs typeface="Arial" charset="0"/>
              </a:rPr>
              <a:t>,</a:t>
            </a:r>
          </a:p>
          <a:p>
            <a:pPr marL="541338" lvl="2" indent="-185738" algn="just" fontAlgn="auto">
              <a:lnSpc>
                <a:spcPts val="2500"/>
              </a:lnSpc>
              <a:spcBef>
                <a:spcPts val="900"/>
              </a:spcBef>
              <a:spcAft>
                <a:spcPts val="0"/>
              </a:spcAft>
              <a:buSzPct val="100000"/>
              <a:buFont typeface="Arial" pitchFamily="34" charset="0"/>
              <a:buChar char="•"/>
            </a:pPr>
            <a:r>
              <a:rPr lang="tr-TR" sz="2300" dirty="0" smtClean="0">
                <a:solidFill>
                  <a:prstClr val="black"/>
                </a:solidFill>
                <a:latin typeface="Times New Roman"/>
                <a:cs typeface="Arial" charset="0"/>
              </a:rPr>
              <a:t>Teyit işleminin gerçekleşmiş kabul edilmesi için </a:t>
            </a:r>
            <a:r>
              <a:rPr lang="tr-TR" sz="2300" b="1" dirty="0" smtClean="0">
                <a:solidFill>
                  <a:prstClr val="black"/>
                </a:solidFill>
                <a:latin typeface="Times New Roman"/>
                <a:cs typeface="Arial" charset="0"/>
              </a:rPr>
              <a:t>tebligatın aynı gün iadeli taahhütlü mektupla bildirime çıkarılmış olması gerektiği,</a:t>
            </a:r>
          </a:p>
          <a:p>
            <a:pPr marL="355600" lvl="1" indent="-355600" algn="just" fontAlgn="auto">
              <a:lnSpc>
                <a:spcPts val="3120"/>
              </a:lnSpc>
              <a:spcBef>
                <a:spcPts val="1200"/>
              </a:spcBef>
              <a:spcAft>
                <a:spcPts val="0"/>
              </a:spcAft>
              <a:buSzPct val="100000"/>
              <a:buFont typeface="Wingdings" pitchFamily="2" charset="2"/>
              <a:buChar char="Ø"/>
            </a:pPr>
            <a:r>
              <a:rPr lang="tr-TR" sz="2300" dirty="0">
                <a:solidFill>
                  <a:prstClr val="black"/>
                </a:solidFill>
                <a:latin typeface="Times New Roman"/>
                <a:cs typeface="Arial" charset="0"/>
              </a:rPr>
              <a:t>Bu yöntemlere göre tebligat yapılamaması halinde ise 7201 sayılı Tebligat Kanunu hükümlerine göre işlem gerçekleştirilmesi gerektiği unutulmamalıdır. </a:t>
            </a:r>
            <a:endParaRPr lang="tr-TR" sz="2300" dirty="0" smtClean="0">
              <a:solidFill>
                <a:prstClr val="black"/>
              </a:solidFill>
              <a:latin typeface="Times New Roman"/>
              <a:cs typeface="Arial" charset="0"/>
            </a:endParaRPr>
          </a:p>
          <a:p>
            <a:pPr marL="355600" lvl="1" indent="-355600" algn="just" fontAlgn="auto">
              <a:lnSpc>
                <a:spcPts val="3120"/>
              </a:lnSpc>
              <a:spcBef>
                <a:spcPts val="300"/>
              </a:spcBef>
              <a:spcAft>
                <a:spcPts val="0"/>
              </a:spcAft>
              <a:buSzPct val="100000"/>
              <a:buFont typeface="Wingdings" pitchFamily="2" charset="2"/>
              <a:buChar char="Ø"/>
            </a:pPr>
            <a:r>
              <a:rPr lang="tr-TR" sz="1400" i="1" dirty="0" smtClean="0">
                <a:latin typeface="Times New Roman"/>
                <a:cs typeface="Arial" charset="0"/>
              </a:rPr>
              <a:t>(</a:t>
            </a:r>
            <a:r>
              <a:rPr lang="tr-TR" sz="1400" i="1" dirty="0">
                <a:latin typeface="Times New Roman"/>
                <a:cs typeface="Arial" charset="0"/>
              </a:rPr>
              <a:t>Mal Alımı İhaleleri Uygulama Yönetmeliği 6. madde</a:t>
            </a:r>
            <a:r>
              <a:rPr lang="tr-TR" sz="1400" i="1" dirty="0" smtClean="0">
                <a:latin typeface="Times New Roman"/>
                <a:cs typeface="Arial" charset="0"/>
              </a:rPr>
              <a:t>)</a:t>
            </a:r>
            <a:endParaRPr lang="tr-TR" sz="1400" i="1" dirty="0">
              <a:latin typeface="Times New Roman"/>
              <a:cs typeface="Arial"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C.1</a:t>
            </a:r>
            <a:r>
              <a:rPr lang="tr-TR" sz="2400" b="1" kern="0" dirty="0">
                <a:solidFill>
                  <a:srgbClr val="FF0000"/>
                </a:solidFill>
                <a:latin typeface="Times New Roman" pitchFamily="18" charset="0"/>
                <a:cs typeface="Times New Roman" pitchFamily="18" charset="0"/>
              </a:rPr>
              <a:t>. 4734 Sayılı Kanun Kapsamında Tesis Edilen Yasaklama İşlemlerinde Dikkat Edilecek </a:t>
            </a:r>
            <a:r>
              <a:rPr lang="tr-TR" sz="2400" b="1" kern="0" dirty="0" smtClean="0">
                <a:solidFill>
                  <a:srgbClr val="FF0000"/>
                </a:solidFill>
                <a:latin typeface="Times New Roman" pitchFamily="18" charset="0"/>
                <a:cs typeface="Times New Roman" pitchFamily="18" charset="0"/>
              </a:rPr>
              <a:t>Hususlar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72974731"/>
      </p:ext>
    </p:extLst>
  </p:cSld>
  <p:clrMapOvr>
    <a:masterClrMapping/>
  </p:clrMapOvr>
  <p:transition spd="slow">
    <p:pull/>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8840"/>
            <a:ext cx="8229600" cy="3888432"/>
          </a:xfrm>
        </p:spPr>
        <p:txBody>
          <a:bodyPr rtlCol="0">
            <a:normAutofit/>
          </a:bodyPr>
          <a:lstStyle/>
          <a:p>
            <a:pPr marL="355600" lvl="1" indent="-355600" algn="just" fontAlgn="auto">
              <a:lnSpc>
                <a:spcPts val="3120"/>
              </a:lnSpc>
              <a:spcBef>
                <a:spcPts val="1800"/>
              </a:spcBef>
              <a:spcAft>
                <a:spcPts val="0"/>
              </a:spcAft>
              <a:buSzPct val="100000"/>
              <a:buFont typeface="Wingdings" pitchFamily="2" charset="2"/>
              <a:buChar char="Ø"/>
            </a:pPr>
            <a:r>
              <a:rPr lang="tr-TR" sz="2200" dirty="0" smtClean="0">
                <a:solidFill>
                  <a:prstClr val="black"/>
                </a:solidFill>
                <a:latin typeface="Times New Roman"/>
                <a:ea typeface="Times New Roman"/>
              </a:rPr>
              <a:t>Ayrıca Sözleşmeye </a:t>
            </a:r>
            <a:r>
              <a:rPr lang="tr-TR" sz="2200" dirty="0">
                <a:solidFill>
                  <a:prstClr val="black"/>
                </a:solidFill>
                <a:latin typeface="Times New Roman"/>
                <a:ea typeface="Times New Roman"/>
              </a:rPr>
              <a:t>ve çerçeve anlaşmaya davetlerde </a:t>
            </a:r>
            <a:r>
              <a:rPr lang="tr-TR" sz="2200" b="1" dirty="0">
                <a:solidFill>
                  <a:prstClr val="black"/>
                </a:solidFill>
                <a:latin typeface="Times New Roman"/>
                <a:ea typeface="Times New Roman"/>
              </a:rPr>
              <a:t>teklif geçerlilik süresinin dolup dolmadığının kontrol edilmesi</a:t>
            </a:r>
            <a:r>
              <a:rPr lang="tr-TR" sz="2200" dirty="0">
                <a:solidFill>
                  <a:prstClr val="black"/>
                </a:solidFill>
                <a:latin typeface="Times New Roman"/>
                <a:ea typeface="Times New Roman"/>
              </a:rPr>
              <a:t>, </a:t>
            </a:r>
          </a:p>
          <a:p>
            <a:pPr marL="355600" lvl="1" indent="-355600" algn="just" fontAlgn="auto">
              <a:lnSpc>
                <a:spcPts val="3120"/>
              </a:lnSpc>
              <a:spcBef>
                <a:spcPts val="1800"/>
              </a:spcBef>
              <a:spcAft>
                <a:spcPts val="0"/>
              </a:spcAft>
              <a:buSzPct val="100000"/>
              <a:buFont typeface="Wingdings" pitchFamily="2" charset="2"/>
              <a:buChar char="Ø"/>
            </a:pPr>
            <a:r>
              <a:rPr lang="tr-TR" sz="2200" dirty="0">
                <a:solidFill>
                  <a:prstClr val="black"/>
                </a:solidFill>
                <a:latin typeface="Times New Roman"/>
                <a:ea typeface="Times New Roman"/>
              </a:rPr>
              <a:t>Teklif geçerlilik süresinin  dolması halinde </a:t>
            </a:r>
            <a:r>
              <a:rPr lang="tr-TR" sz="2200" b="1" dirty="0">
                <a:solidFill>
                  <a:prstClr val="black"/>
                </a:solidFill>
                <a:latin typeface="Times New Roman"/>
                <a:ea typeface="Times New Roman"/>
              </a:rPr>
              <a:t>idarenin uzatma talebinin</a:t>
            </a:r>
            <a:r>
              <a:rPr lang="tr-TR" sz="2200" dirty="0">
                <a:solidFill>
                  <a:prstClr val="black"/>
                </a:solidFill>
                <a:latin typeface="Times New Roman"/>
                <a:ea typeface="Times New Roman"/>
              </a:rPr>
              <a:t> istekli tarafından kabul edilip edilmediği,</a:t>
            </a:r>
          </a:p>
          <a:p>
            <a:pPr marL="355600" lvl="1" indent="-355600" algn="just" fontAlgn="auto">
              <a:lnSpc>
                <a:spcPts val="3120"/>
              </a:lnSpc>
              <a:spcBef>
                <a:spcPts val="1800"/>
              </a:spcBef>
              <a:spcAft>
                <a:spcPts val="0"/>
              </a:spcAft>
              <a:buSzPct val="100000"/>
              <a:buFont typeface="Wingdings" pitchFamily="2" charset="2"/>
              <a:buChar char="Ø"/>
            </a:pPr>
            <a:r>
              <a:rPr lang="tr-TR" sz="2200" dirty="0">
                <a:solidFill>
                  <a:prstClr val="black"/>
                </a:solidFill>
                <a:latin typeface="Times New Roman"/>
                <a:ea typeface="Times New Roman"/>
              </a:rPr>
              <a:t>İstekli tarafından </a:t>
            </a:r>
            <a:r>
              <a:rPr lang="tr-TR" sz="2200" b="1" dirty="0" smtClean="0">
                <a:solidFill>
                  <a:prstClr val="black"/>
                </a:solidFill>
                <a:latin typeface="Times New Roman"/>
                <a:ea typeface="Times New Roman"/>
              </a:rPr>
              <a:t>teklif </a:t>
            </a:r>
            <a:r>
              <a:rPr lang="tr-TR" sz="2200" b="1" dirty="0">
                <a:solidFill>
                  <a:prstClr val="black"/>
                </a:solidFill>
                <a:latin typeface="Times New Roman"/>
                <a:ea typeface="Times New Roman"/>
              </a:rPr>
              <a:t>geçerlilik süresinin uzatılmaması halinde istekli hakkında yasaklama teklif </a:t>
            </a:r>
            <a:r>
              <a:rPr lang="tr-TR" sz="2200" b="1" dirty="0" smtClean="0">
                <a:solidFill>
                  <a:prstClr val="black"/>
                </a:solidFill>
                <a:latin typeface="Times New Roman"/>
                <a:ea typeface="Times New Roman"/>
              </a:rPr>
              <a:t>edilemeyeceği ve isteklinin teminatının gelir kaydedilemeyeceği</a:t>
            </a:r>
            <a:r>
              <a:rPr lang="tr-TR" sz="2200" dirty="0" smtClean="0">
                <a:solidFill>
                  <a:prstClr val="black"/>
                </a:solidFill>
                <a:latin typeface="Times New Roman"/>
                <a:ea typeface="Times New Roman"/>
              </a:rPr>
              <a:t> hususlarına </a:t>
            </a:r>
            <a:r>
              <a:rPr lang="tr-TR" sz="2200" dirty="0">
                <a:solidFill>
                  <a:prstClr val="black"/>
                </a:solidFill>
                <a:latin typeface="Times New Roman"/>
                <a:ea typeface="Times New Roman"/>
              </a:rPr>
              <a:t>dikkat edilmesi gerekmektedir</a:t>
            </a:r>
            <a:r>
              <a:rPr lang="tr-TR" sz="2200" dirty="0" smtClean="0">
                <a:solidFill>
                  <a:prstClr val="black"/>
                </a:solidFill>
                <a:latin typeface="Times New Roman"/>
                <a:ea typeface="Times New Roman"/>
              </a:rPr>
              <a:t>.</a:t>
            </a:r>
          </a:p>
          <a:p>
            <a:pPr marL="355600" lvl="1" indent="-355600" algn="just" fontAlgn="auto">
              <a:lnSpc>
                <a:spcPts val="3120"/>
              </a:lnSpc>
              <a:spcBef>
                <a:spcPts val="1800"/>
              </a:spcBef>
              <a:spcAft>
                <a:spcPts val="0"/>
              </a:spcAft>
              <a:buSzPct val="100000"/>
              <a:buFont typeface="Wingdings" pitchFamily="2" charset="2"/>
              <a:buChar char="Ø"/>
            </a:pPr>
            <a:endParaRPr lang="tr-TR" sz="22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C.1</a:t>
            </a:r>
            <a:r>
              <a:rPr lang="tr-TR" sz="2400" b="1" kern="0" dirty="0">
                <a:solidFill>
                  <a:srgbClr val="FF0000"/>
                </a:solidFill>
                <a:latin typeface="Times New Roman" pitchFamily="18" charset="0"/>
                <a:cs typeface="Times New Roman" pitchFamily="18" charset="0"/>
              </a:rPr>
              <a:t>. 4734 Sayılı Kanun Kapsamında Tesis Edilen Yasaklama İşlemlerinde Dikkat Edilecek </a:t>
            </a:r>
            <a:r>
              <a:rPr lang="tr-TR" sz="2400" b="1" kern="0" dirty="0" smtClean="0">
                <a:solidFill>
                  <a:srgbClr val="FF0000"/>
                </a:solidFill>
                <a:latin typeface="Times New Roman" pitchFamily="18" charset="0"/>
                <a:cs typeface="Times New Roman" pitchFamily="18" charset="0"/>
              </a:rPr>
              <a:t>Hususlar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265808935"/>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4734 sayılı Kanunun 58 inci maddesinde, usulüne göre </a:t>
            </a:r>
            <a:r>
              <a:rPr lang="tr-TR" sz="2200" b="1" dirty="0">
                <a:solidFill>
                  <a:prstClr val="black"/>
                </a:solidFill>
                <a:latin typeface="Times New Roman" pitchFamily="18" charset="0"/>
                <a:cs typeface="Times New Roman" pitchFamily="18" charset="0"/>
              </a:rPr>
              <a:t>sözleşme yapmayanlar</a:t>
            </a:r>
            <a:r>
              <a:rPr lang="tr-TR" sz="2200" dirty="0">
                <a:solidFill>
                  <a:prstClr val="black"/>
                </a:solidFill>
                <a:latin typeface="Times New Roman" pitchFamily="18" charset="0"/>
                <a:cs typeface="Times New Roman" pitchFamily="18" charset="0"/>
              </a:rPr>
              <a:t> hakkında,</a:t>
            </a:r>
          </a:p>
          <a:p>
            <a:pPr marL="355600" lvl="0" indent="-355600" algn="just" fontAlgn="auto">
              <a:lnSpc>
                <a:spcPts val="3300"/>
              </a:lnSpc>
              <a:spcBef>
                <a:spcPts val="18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Çerçeve Anlaşma İhaleleri Uygulama Yönetmeliğinin 41 inci maddesinde, usulüne göre </a:t>
            </a:r>
            <a:r>
              <a:rPr lang="tr-TR" sz="2200" b="1" dirty="0">
                <a:solidFill>
                  <a:prstClr val="black"/>
                </a:solidFill>
                <a:latin typeface="Times New Roman" pitchFamily="18" charset="0"/>
                <a:cs typeface="Times New Roman" pitchFamily="18" charset="0"/>
              </a:rPr>
              <a:t>çerçeve anlaşma imzalamayanlar </a:t>
            </a:r>
            <a:r>
              <a:rPr lang="tr-TR" sz="2200" dirty="0">
                <a:solidFill>
                  <a:prstClr val="black"/>
                </a:solidFill>
                <a:latin typeface="Times New Roman" pitchFamily="18" charset="0"/>
                <a:cs typeface="Times New Roman" pitchFamily="18" charset="0"/>
              </a:rPr>
              <a:t>hakkında,</a:t>
            </a:r>
          </a:p>
          <a:p>
            <a:pPr marL="355600" lvl="0" indent="-355600" algn="just" fontAlgn="auto">
              <a:lnSpc>
                <a:spcPts val="3300"/>
              </a:lnSpc>
              <a:spcBef>
                <a:spcPts val="18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4734 sayılı Kanunun ek-2 </a:t>
            </a:r>
            <a:r>
              <a:rPr lang="tr-TR" sz="2200" dirty="0" err="1">
                <a:solidFill>
                  <a:prstClr val="black"/>
                </a:solidFill>
                <a:latin typeface="Times New Roman" pitchFamily="18" charset="0"/>
                <a:cs typeface="Times New Roman" pitchFamily="18" charset="0"/>
              </a:rPr>
              <a:t>nci</a:t>
            </a:r>
            <a:r>
              <a:rPr lang="tr-TR" sz="2200" dirty="0">
                <a:solidFill>
                  <a:prstClr val="black"/>
                </a:solidFill>
                <a:latin typeface="Times New Roman" pitchFamily="18" charset="0"/>
                <a:cs typeface="Times New Roman" pitchFamily="18" charset="0"/>
              </a:rPr>
              <a:t> maddesi ile Çerçeve Anlaşma İhaleleri Uygulama Yönetmeliğinin 43 üncü maddesinde, </a:t>
            </a:r>
            <a:r>
              <a:rPr lang="tr-TR" sz="2200" b="1" dirty="0">
                <a:solidFill>
                  <a:prstClr val="black"/>
                </a:solidFill>
                <a:latin typeface="Times New Roman" pitchFamily="18" charset="0"/>
                <a:cs typeface="Times New Roman" pitchFamily="18" charset="0"/>
              </a:rPr>
              <a:t>münferit sözleşme imzalamayanla</a:t>
            </a:r>
            <a:r>
              <a:rPr lang="tr-TR" sz="2200" dirty="0">
                <a:solidFill>
                  <a:prstClr val="black"/>
                </a:solidFill>
                <a:latin typeface="Times New Roman" pitchFamily="18" charset="0"/>
                <a:cs typeface="Times New Roman" pitchFamily="18" charset="0"/>
              </a:rPr>
              <a:t>r hakkında,</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A.1. İhale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3090403323"/>
      </p:ext>
    </p:extLst>
  </p:cSld>
  <p:clrMapOvr>
    <a:masterClrMapping/>
  </p:clrMapOvr>
  <p:transition spd="slow">
    <p:pull/>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464496"/>
          </a:xfrm>
        </p:spPr>
        <p:txBody>
          <a:bodyPr rtlCol="0">
            <a:normAutofit fontScale="92500"/>
          </a:bodyPr>
          <a:lstStyle/>
          <a:p>
            <a:pPr marL="0" lvl="0" indent="0" algn="just">
              <a:spcBef>
                <a:spcPts val="0"/>
              </a:spcBef>
              <a:spcAft>
                <a:spcPts val="0"/>
              </a:spcAft>
              <a:buClr>
                <a:srgbClr val="FF0000"/>
              </a:buClr>
              <a:buNone/>
            </a:pPr>
            <a:r>
              <a:rPr lang="tr-TR" sz="2400" b="1" u="sng" dirty="0" smtClean="0">
                <a:solidFill>
                  <a:prstClr val="black"/>
                </a:solidFill>
                <a:latin typeface="Times New Roman"/>
                <a:ea typeface="Times New Roman"/>
              </a:rPr>
              <a:t>Sözleşme İmzalama esnasında Sunulması Gereken Belgeler ile ilgili Dikkat Edilecek Hususlar:</a:t>
            </a:r>
          </a:p>
          <a:p>
            <a:pPr lvl="0" algn="just">
              <a:lnSpc>
                <a:spcPct val="150000"/>
              </a:lnSpc>
              <a:spcBef>
                <a:spcPts val="1800"/>
              </a:spcBef>
              <a:spcAft>
                <a:spcPts val="0"/>
              </a:spcAft>
              <a:buFont typeface="Wingdings" pitchFamily="2" charset="2"/>
              <a:buChar char="Ø"/>
            </a:pPr>
            <a:r>
              <a:rPr lang="tr-TR" sz="2400" dirty="0" smtClean="0">
                <a:solidFill>
                  <a:prstClr val="black"/>
                </a:solidFill>
                <a:latin typeface="Times New Roman"/>
                <a:ea typeface="Times New Roman"/>
              </a:rPr>
              <a:t>İhale </a:t>
            </a:r>
            <a:r>
              <a:rPr lang="tr-TR" sz="2400" dirty="0">
                <a:solidFill>
                  <a:prstClr val="black"/>
                </a:solidFill>
                <a:latin typeface="Times New Roman"/>
                <a:ea typeface="Times New Roman"/>
              </a:rPr>
              <a:t>üzerinde kalan ve sözleşmeye davet edilen isteklinin, 4734 sayılı Kanunun 10 uncu maddesinin dördüncü fıkrasının (a), (b), (c), (d), (e) ve (g) bentlerinde sayılan durumlarda olmadığını tevsik eden </a:t>
            </a:r>
            <a:r>
              <a:rPr lang="tr-TR" sz="2400" dirty="0" smtClean="0">
                <a:solidFill>
                  <a:prstClr val="black"/>
                </a:solidFill>
                <a:latin typeface="Times New Roman"/>
                <a:ea typeface="Times New Roman"/>
              </a:rPr>
              <a:t>belgelerin,</a:t>
            </a:r>
            <a:r>
              <a:rPr lang="tr-TR" sz="2400" dirty="0" smtClean="0">
                <a:solidFill>
                  <a:prstClr val="black"/>
                </a:solidFill>
                <a:latin typeface="Times New Roman"/>
                <a:cs typeface="Arial" charset="0"/>
              </a:rPr>
              <a:t> </a:t>
            </a:r>
            <a:r>
              <a:rPr lang="tr-TR" sz="2400" b="1" dirty="0" smtClean="0">
                <a:solidFill>
                  <a:prstClr val="black"/>
                </a:solidFill>
                <a:latin typeface="Times New Roman"/>
                <a:cs typeface="Arial" charset="0"/>
              </a:rPr>
              <a:t>isteklinin</a:t>
            </a:r>
            <a:r>
              <a:rPr lang="tr-TR" sz="2400" dirty="0" smtClean="0">
                <a:solidFill>
                  <a:prstClr val="black"/>
                </a:solidFill>
                <a:latin typeface="Times New Roman"/>
                <a:cs typeface="Arial" charset="0"/>
              </a:rPr>
              <a:t> </a:t>
            </a:r>
            <a:r>
              <a:rPr lang="tr-TR" sz="2400" b="1" dirty="0" smtClean="0">
                <a:latin typeface="Times New Roman"/>
                <a:ea typeface="Times New Roman"/>
              </a:rPr>
              <a:t>ihale </a:t>
            </a:r>
            <a:r>
              <a:rPr lang="tr-TR" sz="2400" b="1" dirty="0">
                <a:latin typeface="Times New Roman"/>
                <a:ea typeface="Times New Roman"/>
              </a:rPr>
              <a:t>tarihindeki durumlarını gösterecek </a:t>
            </a:r>
            <a:r>
              <a:rPr lang="tr-TR" sz="2400" b="1" dirty="0" smtClean="0">
                <a:latin typeface="Times New Roman"/>
                <a:ea typeface="Times New Roman"/>
              </a:rPr>
              <a:t>şekilde </a:t>
            </a:r>
            <a:r>
              <a:rPr lang="tr-TR" sz="2400" b="1" dirty="0">
                <a:latin typeface="Times New Roman"/>
                <a:ea typeface="Times New Roman"/>
              </a:rPr>
              <a:t>düzenlenmiş olması </a:t>
            </a:r>
            <a:r>
              <a:rPr lang="tr-TR" sz="2400" dirty="0">
                <a:solidFill>
                  <a:prstClr val="black"/>
                </a:solidFill>
                <a:latin typeface="Times New Roman"/>
                <a:ea typeface="Times New Roman"/>
              </a:rPr>
              <a:t>gerekmektedir.</a:t>
            </a:r>
          </a:p>
          <a:p>
            <a:pPr marL="365760" lvl="1" indent="0" algn="just" fontAlgn="auto">
              <a:lnSpc>
                <a:spcPts val="3120"/>
              </a:lnSpc>
              <a:spcBef>
                <a:spcPts val="1200"/>
              </a:spcBef>
              <a:spcAft>
                <a:spcPts val="0"/>
              </a:spcAft>
              <a:buSzPct val="100000"/>
              <a:buNone/>
            </a:pPr>
            <a:r>
              <a:rPr lang="tr-TR" sz="1500" i="1" dirty="0" smtClean="0">
                <a:solidFill>
                  <a:prstClr val="black"/>
                </a:solidFill>
                <a:latin typeface="Times New Roman"/>
                <a:cs typeface="Arial" charset="0"/>
              </a:rPr>
              <a:t>(</a:t>
            </a:r>
            <a:r>
              <a:rPr lang="tr-TR" sz="1500" i="1" dirty="0">
                <a:solidFill>
                  <a:prstClr val="black"/>
                </a:solidFill>
                <a:latin typeface="Times New Roman"/>
                <a:cs typeface="Arial" charset="0"/>
              </a:rPr>
              <a:t>Kamu İhale Genel Tebliği – Madde 17.6.2.1.)</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C.1</a:t>
            </a:r>
            <a:r>
              <a:rPr lang="tr-TR" sz="2400" b="1" kern="0" dirty="0">
                <a:solidFill>
                  <a:srgbClr val="FF0000"/>
                </a:solidFill>
                <a:latin typeface="Times New Roman" pitchFamily="18" charset="0"/>
                <a:cs typeface="Times New Roman" pitchFamily="18" charset="0"/>
              </a:rPr>
              <a:t>. 4734 Sayılı Kanun Kapsamında Tesis Edilen Yasaklama İşlemlerinde Dikkat Edilecek </a:t>
            </a:r>
            <a:r>
              <a:rPr lang="tr-TR" sz="2400" b="1" kern="0" dirty="0" smtClean="0">
                <a:solidFill>
                  <a:srgbClr val="FF0000"/>
                </a:solidFill>
                <a:latin typeface="Times New Roman" pitchFamily="18" charset="0"/>
                <a:cs typeface="Times New Roman" pitchFamily="18" charset="0"/>
              </a:rPr>
              <a:t>Hususlar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171418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248472"/>
          </a:xfrm>
        </p:spPr>
        <p:txBody>
          <a:bodyPr rtlCol="0">
            <a:normAutofit/>
          </a:bodyPr>
          <a:lstStyle/>
          <a:p>
            <a:pPr marL="355600" lvl="0" indent="-355600" algn="just" hangingPunct="0">
              <a:lnSpc>
                <a:spcPts val="3300"/>
              </a:lnSpc>
              <a:spcBef>
                <a:spcPct val="0"/>
              </a:spcBef>
              <a:spcAft>
                <a:spcPts val="0"/>
              </a:spcAft>
              <a:buFont typeface="Wingdings" pitchFamily="2" charset="2"/>
              <a:buChar char="Ø"/>
              <a:tabLst>
                <a:tab pos="806450" algn="l"/>
              </a:tabLst>
            </a:pPr>
            <a:r>
              <a:rPr lang="tr-TR" sz="2200" dirty="0" smtClean="0">
                <a:solidFill>
                  <a:prstClr val="black"/>
                </a:solidFill>
                <a:latin typeface="Times New Roman"/>
                <a:ea typeface="Times New Roman"/>
              </a:rPr>
              <a:t>Sözleşme </a:t>
            </a:r>
            <a:r>
              <a:rPr lang="tr-TR" sz="2200" dirty="0">
                <a:solidFill>
                  <a:prstClr val="black"/>
                </a:solidFill>
                <a:latin typeface="Times New Roman"/>
                <a:ea typeface="Times New Roman"/>
              </a:rPr>
              <a:t>imzalamaya davet edilen istekli tarafından taahhüt edilen hususlara ilişkin belgelerin </a:t>
            </a:r>
            <a:r>
              <a:rPr lang="tr-TR" sz="2200" i="1" dirty="0">
                <a:solidFill>
                  <a:prstClr val="black"/>
                </a:solidFill>
                <a:latin typeface="Times New Roman"/>
                <a:ea typeface="Times New Roman"/>
              </a:rPr>
              <a:t>(taahhüt edilen duruma aykırı bir durumu gösterir belgelerin de)</a:t>
            </a:r>
            <a:r>
              <a:rPr lang="tr-TR" sz="2200" dirty="0">
                <a:solidFill>
                  <a:prstClr val="black"/>
                </a:solidFill>
                <a:latin typeface="Times New Roman"/>
                <a:ea typeface="Times New Roman"/>
              </a:rPr>
              <a:t> </a:t>
            </a:r>
            <a:r>
              <a:rPr lang="tr-TR" sz="2200" b="1" dirty="0">
                <a:solidFill>
                  <a:prstClr val="black"/>
                </a:solidFill>
                <a:latin typeface="Times New Roman"/>
                <a:ea typeface="Times New Roman"/>
              </a:rPr>
              <a:t>sözleşme imzalama süresi </a:t>
            </a:r>
            <a:r>
              <a:rPr lang="tr-TR" sz="2200" i="1" dirty="0">
                <a:solidFill>
                  <a:prstClr val="black"/>
                </a:solidFill>
                <a:latin typeface="Times New Roman"/>
                <a:ea typeface="Times New Roman"/>
              </a:rPr>
              <a:t>(sözleşmeye davet yazısının tebliğini izleyen  10 (on) gün) </a:t>
            </a:r>
            <a:r>
              <a:rPr lang="tr-TR" sz="2200" b="1" dirty="0">
                <a:solidFill>
                  <a:prstClr val="black"/>
                </a:solidFill>
                <a:latin typeface="Times New Roman"/>
                <a:ea typeface="Times New Roman"/>
              </a:rPr>
              <a:t>içinde idareye sunulmaması </a:t>
            </a:r>
            <a:r>
              <a:rPr lang="tr-TR" sz="2200" b="1" dirty="0" smtClean="0">
                <a:solidFill>
                  <a:prstClr val="black"/>
                </a:solidFill>
                <a:latin typeface="Times New Roman"/>
                <a:ea typeface="Times New Roman"/>
              </a:rPr>
              <a:t>halinde ise</a:t>
            </a:r>
            <a:r>
              <a:rPr lang="tr-TR" sz="2200" dirty="0" smtClean="0">
                <a:solidFill>
                  <a:prstClr val="black"/>
                </a:solidFill>
                <a:latin typeface="Times New Roman"/>
                <a:ea typeface="Times New Roman"/>
              </a:rPr>
              <a:t>: </a:t>
            </a:r>
          </a:p>
          <a:p>
            <a:pPr marL="698500" lvl="0" algn="just" hangingPunct="0">
              <a:lnSpc>
                <a:spcPts val="3300"/>
              </a:lnSpc>
              <a:spcBef>
                <a:spcPts val="1800"/>
              </a:spcBef>
              <a:spcAft>
                <a:spcPts val="0"/>
              </a:spcAft>
              <a:buFont typeface="Wingdings" pitchFamily="2" charset="2"/>
              <a:buChar char="v"/>
              <a:tabLst>
                <a:tab pos="806450" algn="l"/>
              </a:tabLst>
            </a:pPr>
            <a:r>
              <a:rPr lang="tr-TR" sz="2200" dirty="0" smtClean="0">
                <a:solidFill>
                  <a:srgbClr val="FF0000"/>
                </a:solidFill>
                <a:latin typeface="Times New Roman"/>
                <a:ea typeface="Times New Roman"/>
              </a:rPr>
              <a:t>İsteklinin </a:t>
            </a:r>
            <a:r>
              <a:rPr lang="tr-TR" sz="2200" dirty="0">
                <a:solidFill>
                  <a:srgbClr val="FF0000"/>
                </a:solidFill>
                <a:latin typeface="Times New Roman"/>
                <a:ea typeface="Times New Roman"/>
              </a:rPr>
              <a:t>usulüne göre sözleşme yapmayanlar kapsamında değerlendirilmesi ve </a:t>
            </a:r>
            <a:r>
              <a:rPr lang="tr-TR" sz="2200" b="1" dirty="0">
                <a:solidFill>
                  <a:srgbClr val="FF0000"/>
                </a:solidFill>
                <a:latin typeface="Times New Roman"/>
                <a:ea typeface="Times New Roman"/>
              </a:rPr>
              <a:t>hakkında yasaklama işlemi tesis edilmesi </a:t>
            </a:r>
            <a:r>
              <a:rPr lang="tr-TR" sz="2200" dirty="0">
                <a:solidFill>
                  <a:srgbClr val="FF0000"/>
                </a:solidFill>
                <a:latin typeface="Times New Roman"/>
                <a:ea typeface="Times New Roman"/>
              </a:rPr>
              <a:t>gerekmektedir.</a:t>
            </a:r>
          </a:p>
          <a:p>
            <a:pPr marL="355600" lvl="1" indent="-355600" algn="just" fontAlgn="auto">
              <a:lnSpc>
                <a:spcPts val="3120"/>
              </a:lnSpc>
              <a:spcBef>
                <a:spcPts val="0"/>
              </a:spcBef>
              <a:spcAft>
                <a:spcPts val="0"/>
              </a:spcAft>
              <a:buSzPct val="100000"/>
              <a:buNone/>
            </a:pPr>
            <a:r>
              <a:rPr lang="tr-TR" sz="1400" i="1" dirty="0">
                <a:solidFill>
                  <a:prstClr val="black"/>
                </a:solidFill>
                <a:latin typeface="Times New Roman"/>
                <a:cs typeface="Arial" charset="0"/>
              </a:rPr>
              <a:t>(Kamu İhale Genel Tebliği – Madde 17.6.4.)</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C.1</a:t>
            </a:r>
            <a:r>
              <a:rPr lang="tr-TR" sz="2400" b="1" kern="0" dirty="0">
                <a:solidFill>
                  <a:srgbClr val="FF0000"/>
                </a:solidFill>
                <a:latin typeface="Times New Roman" pitchFamily="18" charset="0"/>
                <a:cs typeface="Times New Roman" pitchFamily="18" charset="0"/>
              </a:rPr>
              <a:t>. 4734 Sayılı Kanun Kapsamında Tesis Edilen Yasaklama İşlemlerinde Dikkat Edilecek </a:t>
            </a:r>
            <a:r>
              <a:rPr lang="tr-TR" sz="2400" b="1" kern="0" dirty="0" smtClean="0">
                <a:solidFill>
                  <a:srgbClr val="FF0000"/>
                </a:solidFill>
                <a:latin typeface="Times New Roman" pitchFamily="18" charset="0"/>
                <a:cs typeface="Times New Roman" pitchFamily="18" charset="0"/>
              </a:rPr>
              <a:t>Hususlar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357726431"/>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581128"/>
          </a:xfrm>
        </p:spPr>
        <p:txBody>
          <a:bodyPr rtlCol="0">
            <a:normAutofit fontScale="92500" lnSpcReduction="10000"/>
          </a:bodyPr>
          <a:lstStyle/>
          <a:p>
            <a:pPr marL="355600" lvl="0" indent="-355600" algn="just" hangingPunct="0">
              <a:lnSpc>
                <a:spcPct val="150000"/>
              </a:lnSpc>
              <a:spcBef>
                <a:spcPct val="0"/>
              </a:spcBef>
              <a:spcAft>
                <a:spcPts val="0"/>
              </a:spcAft>
              <a:buFont typeface="Wingdings" pitchFamily="2" charset="2"/>
              <a:buChar char="Ø"/>
              <a:tabLst>
                <a:tab pos="806450" algn="l"/>
              </a:tabLst>
            </a:pPr>
            <a:r>
              <a:rPr lang="tr-TR" sz="2400" dirty="0">
                <a:solidFill>
                  <a:prstClr val="black"/>
                </a:solidFill>
                <a:latin typeface="Times New Roman"/>
                <a:ea typeface="Times New Roman"/>
              </a:rPr>
              <a:t>İstekli tarafından taahhüt edilen hususlara ilişkin belgelerin </a:t>
            </a:r>
            <a:r>
              <a:rPr lang="tr-TR" sz="2400" b="1" dirty="0">
                <a:solidFill>
                  <a:prstClr val="black"/>
                </a:solidFill>
                <a:latin typeface="Times New Roman"/>
                <a:ea typeface="Times New Roman"/>
              </a:rPr>
              <a:t>süresi içerisinde idareye sunulmasından </a:t>
            </a:r>
            <a:r>
              <a:rPr lang="tr-TR" sz="2400" dirty="0">
                <a:solidFill>
                  <a:prstClr val="black"/>
                </a:solidFill>
                <a:latin typeface="Times New Roman"/>
                <a:ea typeface="Times New Roman"/>
              </a:rPr>
              <a:t>sonra idare tarafından yapılan incelemede taahhüt edilen duruma </a:t>
            </a:r>
            <a:r>
              <a:rPr lang="tr-TR" sz="2400" b="1" dirty="0">
                <a:solidFill>
                  <a:prstClr val="black"/>
                </a:solidFill>
                <a:latin typeface="Times New Roman"/>
                <a:ea typeface="Times New Roman"/>
              </a:rPr>
              <a:t>aykırı hususlarının bulunduğunun anlaşılması </a:t>
            </a:r>
            <a:r>
              <a:rPr lang="tr-TR" sz="2400" i="1" dirty="0">
                <a:solidFill>
                  <a:prstClr val="black"/>
                </a:solidFill>
                <a:latin typeface="Times New Roman"/>
                <a:ea typeface="Times New Roman"/>
              </a:rPr>
              <a:t>(sosyal güvenlik prim veya vergi borcu bulunması gibi)</a:t>
            </a:r>
            <a:r>
              <a:rPr lang="tr-TR" sz="2400" b="1" dirty="0">
                <a:solidFill>
                  <a:prstClr val="black"/>
                </a:solidFill>
                <a:latin typeface="Times New Roman"/>
                <a:ea typeface="Times New Roman"/>
              </a:rPr>
              <a:t> </a:t>
            </a:r>
            <a:r>
              <a:rPr lang="tr-TR" sz="2400" dirty="0" smtClean="0">
                <a:solidFill>
                  <a:prstClr val="black"/>
                </a:solidFill>
                <a:latin typeface="Times New Roman"/>
                <a:ea typeface="Times New Roman"/>
              </a:rPr>
              <a:t>halinde:</a:t>
            </a:r>
            <a:endParaRPr lang="tr-TR" sz="2400" dirty="0">
              <a:solidFill>
                <a:prstClr val="black"/>
              </a:solidFill>
              <a:latin typeface="Times New Roman"/>
              <a:ea typeface="Times New Roman"/>
            </a:endParaRPr>
          </a:p>
          <a:p>
            <a:pPr marL="698500" lvl="0" algn="just" hangingPunct="0">
              <a:lnSpc>
                <a:spcPct val="150000"/>
              </a:lnSpc>
              <a:spcBef>
                <a:spcPts val="1800"/>
              </a:spcBef>
              <a:spcAft>
                <a:spcPts val="0"/>
              </a:spcAft>
              <a:buFont typeface="Wingdings" pitchFamily="2" charset="2"/>
              <a:buChar char="v"/>
              <a:tabLst>
                <a:tab pos="808038" algn="l"/>
              </a:tabLst>
            </a:pPr>
            <a:r>
              <a:rPr lang="tr-TR" sz="2400" dirty="0" smtClean="0">
                <a:solidFill>
                  <a:srgbClr val="FF0000"/>
                </a:solidFill>
                <a:latin typeface="Times New Roman"/>
                <a:ea typeface="Times New Roman"/>
              </a:rPr>
              <a:t>Bu </a:t>
            </a:r>
            <a:r>
              <a:rPr lang="tr-TR" sz="2400" dirty="0">
                <a:solidFill>
                  <a:srgbClr val="FF0000"/>
                </a:solidFill>
                <a:latin typeface="Times New Roman"/>
                <a:ea typeface="Times New Roman"/>
              </a:rPr>
              <a:t>durumda olan isteklilerin </a:t>
            </a:r>
            <a:r>
              <a:rPr lang="tr-TR" sz="2400" b="1" dirty="0">
                <a:solidFill>
                  <a:srgbClr val="FF0000"/>
                </a:solidFill>
                <a:latin typeface="Times New Roman"/>
                <a:ea typeface="Times New Roman"/>
              </a:rPr>
              <a:t>ihale dışı bırakılarak geçici teminatlarının gelir kaydedilmesi, ancak haklarında yasaklama kararı </a:t>
            </a:r>
            <a:r>
              <a:rPr lang="tr-TR" sz="2400" b="1" u="sng" dirty="0">
                <a:solidFill>
                  <a:srgbClr val="FF0000"/>
                </a:solidFill>
                <a:latin typeface="Times New Roman"/>
                <a:ea typeface="Times New Roman"/>
              </a:rPr>
              <a:t>verilmemesi</a:t>
            </a:r>
            <a:r>
              <a:rPr lang="tr-TR" sz="2400" b="1" dirty="0">
                <a:solidFill>
                  <a:srgbClr val="FF0000"/>
                </a:solidFill>
                <a:latin typeface="Times New Roman"/>
                <a:ea typeface="Times New Roman"/>
              </a:rPr>
              <a:t> </a:t>
            </a:r>
            <a:r>
              <a:rPr lang="tr-TR" sz="2400" dirty="0">
                <a:solidFill>
                  <a:srgbClr val="FF0000"/>
                </a:solidFill>
                <a:latin typeface="Times New Roman"/>
                <a:ea typeface="Times New Roman"/>
              </a:rPr>
              <a:t>gerekmektedir.</a:t>
            </a:r>
          </a:p>
          <a:p>
            <a:pPr marL="355600" lvl="1" indent="-355600" algn="just" fontAlgn="auto">
              <a:lnSpc>
                <a:spcPts val="3120"/>
              </a:lnSpc>
              <a:spcBef>
                <a:spcPts val="0"/>
              </a:spcBef>
              <a:spcAft>
                <a:spcPts val="0"/>
              </a:spcAft>
              <a:buSzPct val="100000"/>
              <a:buNone/>
            </a:pPr>
            <a:r>
              <a:rPr lang="tr-TR" sz="1500" i="1" dirty="0" smtClean="0">
                <a:solidFill>
                  <a:prstClr val="black"/>
                </a:solidFill>
                <a:latin typeface="Times New Roman"/>
                <a:cs typeface="Arial" charset="0"/>
              </a:rPr>
              <a:t>(</a:t>
            </a:r>
            <a:r>
              <a:rPr lang="tr-TR" sz="1500" i="1" dirty="0">
                <a:solidFill>
                  <a:prstClr val="black"/>
                </a:solidFill>
                <a:latin typeface="Times New Roman"/>
                <a:cs typeface="Arial" charset="0"/>
              </a:rPr>
              <a:t>Kamu İhale Genel Tebliği – Madde </a:t>
            </a:r>
            <a:r>
              <a:rPr lang="tr-TR" sz="1500" i="1" dirty="0" smtClean="0">
                <a:solidFill>
                  <a:prstClr val="black"/>
                </a:solidFill>
                <a:latin typeface="Times New Roman"/>
                <a:cs typeface="Arial" charset="0"/>
              </a:rPr>
              <a:t>17.6.4.)</a:t>
            </a:r>
            <a:endParaRPr lang="tr-TR" sz="1500" i="1" dirty="0">
              <a:solidFill>
                <a:prstClr val="black"/>
              </a:solidFill>
              <a:latin typeface="Times New Roman"/>
              <a:cs typeface="Arial"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C.1</a:t>
            </a:r>
            <a:r>
              <a:rPr lang="tr-TR" sz="2400" b="1" kern="0" dirty="0">
                <a:solidFill>
                  <a:srgbClr val="FF0000"/>
                </a:solidFill>
                <a:latin typeface="Times New Roman" pitchFamily="18" charset="0"/>
                <a:cs typeface="Times New Roman" pitchFamily="18" charset="0"/>
              </a:rPr>
              <a:t>. 4734 Sayılı Kanun Kapsamında Tesis Edilen Yasaklama İşlemlerinde Dikkat Edilecek </a:t>
            </a:r>
            <a:r>
              <a:rPr lang="tr-TR" sz="2400" b="1" kern="0" dirty="0" smtClean="0">
                <a:solidFill>
                  <a:srgbClr val="FF0000"/>
                </a:solidFill>
                <a:latin typeface="Times New Roman" pitchFamily="18" charset="0"/>
                <a:cs typeface="Times New Roman" pitchFamily="18" charset="0"/>
              </a:rPr>
              <a:t>Hususlar</a:t>
            </a:r>
            <a:endParaRPr lang="tr-TR" sz="2400" b="1" kern="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44006729"/>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Başlık 2"/>
          <p:cNvSpPr txBox="1">
            <a:spLocks/>
          </p:cNvSpPr>
          <p:nvPr/>
        </p:nvSpPr>
        <p:spPr bwMode="auto">
          <a:xfrm>
            <a:off x="1191404" y="2173330"/>
            <a:ext cx="6707088" cy="276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 </a:t>
            </a:r>
            <a:r>
              <a:rPr lang="tr-TR" sz="3200" b="1" kern="0" dirty="0" smtClean="0">
                <a:solidFill>
                  <a:srgbClr val="00B050"/>
                </a:solidFill>
                <a:latin typeface="Times New Roman" pitchFamily="18" charset="0"/>
                <a:cs typeface="Times New Roman" pitchFamily="18" charset="0"/>
              </a:rPr>
              <a:t>4735 SAYILI KANUN KAPSAMINDA TESİS EDİLEN YASAKLAMA İŞLEMLERİNDE DİKKAT EDİLECEK HUSUSALAR</a:t>
            </a:r>
            <a:endParaRPr lang="tr-TR" sz="32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9594559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fontAlgn="auto">
              <a:lnSpc>
                <a:spcPct val="130000"/>
              </a:lnSpc>
              <a:spcBef>
                <a:spcPts val="0"/>
              </a:spcBef>
              <a:spcAft>
                <a:spcPts val="0"/>
              </a:spcAft>
              <a:buClr>
                <a:srgbClr val="2DA2BF"/>
              </a:buClr>
              <a:buSzPct val="68000"/>
              <a:buNone/>
            </a:pPr>
            <a:r>
              <a:rPr lang="tr-TR" sz="2000" b="1" u="sng" dirty="0" smtClean="0">
                <a:solidFill>
                  <a:prstClr val="black"/>
                </a:solidFill>
                <a:latin typeface="Times New Roman"/>
                <a:ea typeface="Times New Roman"/>
              </a:rPr>
              <a:t>UYARI:</a:t>
            </a:r>
            <a:endParaRPr lang="tr-TR" sz="2000" b="1" u="sng" dirty="0">
              <a:solidFill>
                <a:prstClr val="black"/>
              </a:solidFill>
              <a:latin typeface="Times New Roman"/>
              <a:ea typeface="Times New Roman"/>
            </a:endParaRPr>
          </a:p>
          <a:p>
            <a:pPr lvl="0" algn="just" fontAlgn="auto">
              <a:lnSpc>
                <a:spcPct val="130000"/>
              </a:lnSpc>
              <a:spcBef>
                <a:spcPts val="1800"/>
              </a:spcBef>
              <a:spcAft>
                <a:spcPts val="0"/>
              </a:spcAft>
              <a:buSzPct val="100000"/>
              <a:buFont typeface="Wingdings" pitchFamily="2" charset="2"/>
              <a:buChar char="v"/>
            </a:pPr>
            <a:r>
              <a:rPr lang="tr-TR" sz="2200" b="1" u="sng" dirty="0">
                <a:solidFill>
                  <a:prstClr val="black"/>
                </a:solidFill>
                <a:latin typeface="Times New Roman"/>
                <a:ea typeface="Times New Roman"/>
              </a:rPr>
              <a:t>Sözleşme imzalandıktan sonra </a:t>
            </a:r>
            <a:r>
              <a:rPr lang="tr-TR" sz="2200" dirty="0">
                <a:solidFill>
                  <a:prstClr val="black"/>
                </a:solidFill>
                <a:latin typeface="Times New Roman"/>
                <a:ea typeface="Times New Roman"/>
              </a:rPr>
              <a:t>tesis edilecek tüm iş ve işlemlerin </a:t>
            </a:r>
            <a:r>
              <a:rPr lang="tr-TR" sz="2200" i="1" dirty="0">
                <a:solidFill>
                  <a:prstClr val="black"/>
                </a:solidFill>
                <a:latin typeface="Times New Roman"/>
                <a:ea typeface="Times New Roman"/>
              </a:rPr>
              <a:t>(sipariş yazısı, ihtarname vb.)  </a:t>
            </a:r>
            <a:r>
              <a:rPr lang="tr-TR" sz="2200" b="1" u="sng" dirty="0">
                <a:solidFill>
                  <a:prstClr val="black"/>
                </a:solidFill>
                <a:latin typeface="Times New Roman"/>
                <a:ea typeface="Times New Roman"/>
              </a:rPr>
              <a:t>sözleşmeyi yapan idare tarafından</a:t>
            </a:r>
            <a:r>
              <a:rPr lang="tr-TR" sz="2200" b="1" dirty="0">
                <a:solidFill>
                  <a:prstClr val="black"/>
                </a:solidFill>
                <a:latin typeface="Times New Roman"/>
                <a:ea typeface="Times New Roman"/>
              </a:rPr>
              <a:t> </a:t>
            </a:r>
            <a:r>
              <a:rPr lang="tr-TR" sz="2200" dirty="0">
                <a:solidFill>
                  <a:prstClr val="black"/>
                </a:solidFill>
                <a:latin typeface="Times New Roman"/>
                <a:ea typeface="Times New Roman"/>
              </a:rPr>
              <a:t>düzenlenmesi gerekmektedir.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056957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680520"/>
          </a:xfrm>
        </p:spPr>
        <p:txBody>
          <a:bodyPr rtlCol="0">
            <a:normAutofit/>
          </a:bodyPr>
          <a:lstStyle/>
          <a:p>
            <a:pPr marL="0" lvl="0" indent="0" algn="just" fontAlgn="auto">
              <a:lnSpc>
                <a:spcPct val="130000"/>
              </a:lnSpc>
              <a:spcBef>
                <a:spcPts val="0"/>
              </a:spcBef>
              <a:spcAft>
                <a:spcPts val="0"/>
              </a:spcAft>
              <a:buClr>
                <a:srgbClr val="2DA2BF"/>
              </a:buClr>
              <a:buSzPct val="68000"/>
              <a:buNone/>
            </a:pPr>
            <a:r>
              <a:rPr lang="tr-TR" sz="2200" u="sng" dirty="0" smtClean="0">
                <a:solidFill>
                  <a:prstClr val="black"/>
                </a:solidFill>
                <a:latin typeface="Times New Roman"/>
                <a:ea typeface="Times New Roman"/>
              </a:rPr>
              <a:t>4735 </a:t>
            </a:r>
            <a:r>
              <a:rPr lang="tr-TR" sz="2200" u="sng" dirty="0">
                <a:solidFill>
                  <a:prstClr val="black"/>
                </a:solidFill>
                <a:latin typeface="Times New Roman"/>
                <a:ea typeface="Times New Roman"/>
              </a:rPr>
              <a:t>sayılı Kanunun 22 </a:t>
            </a:r>
            <a:r>
              <a:rPr lang="tr-TR" sz="2200" u="sng" dirty="0" err="1">
                <a:solidFill>
                  <a:prstClr val="black"/>
                </a:solidFill>
                <a:latin typeface="Times New Roman"/>
                <a:ea typeface="Times New Roman"/>
              </a:rPr>
              <a:t>nci</a:t>
            </a:r>
            <a:r>
              <a:rPr lang="tr-TR" sz="2200" u="sng" dirty="0">
                <a:solidFill>
                  <a:prstClr val="black"/>
                </a:solidFill>
                <a:latin typeface="Times New Roman"/>
                <a:ea typeface="Times New Roman"/>
              </a:rPr>
              <a:t> maddesinde: </a:t>
            </a:r>
          </a:p>
          <a:p>
            <a:pPr marL="808038" lvl="1" indent="-363538" algn="just" fontAlgn="auto">
              <a:spcBef>
                <a:spcPts val="1200"/>
              </a:spcBef>
              <a:spcAft>
                <a:spcPts val="0"/>
              </a:spcAft>
              <a:buSzPct val="100000"/>
              <a:buFont typeface="Wingdings" pitchFamily="2" charset="2"/>
              <a:buChar char="Ø"/>
            </a:pPr>
            <a:r>
              <a:rPr lang="tr-TR" sz="2200" dirty="0" smtClean="0">
                <a:solidFill>
                  <a:prstClr val="black"/>
                </a:solidFill>
                <a:latin typeface="Times New Roman"/>
                <a:ea typeface="Times New Roman"/>
              </a:rPr>
              <a:t>19 </a:t>
            </a:r>
            <a:r>
              <a:rPr lang="tr-TR" sz="2200" dirty="0">
                <a:solidFill>
                  <a:prstClr val="black"/>
                </a:solidFill>
                <a:latin typeface="Times New Roman"/>
                <a:ea typeface="Times New Roman"/>
              </a:rPr>
              <a:t>uncu maddeye göre yüklenicinin fesih talebinin idareye intikali,20 </a:t>
            </a:r>
            <a:r>
              <a:rPr lang="tr-TR" sz="2200" dirty="0" err="1">
                <a:solidFill>
                  <a:prstClr val="black"/>
                </a:solidFill>
                <a:latin typeface="Times New Roman"/>
                <a:ea typeface="Times New Roman"/>
              </a:rPr>
              <a:t>nci</a:t>
            </a:r>
            <a:r>
              <a:rPr lang="tr-TR" sz="2200" dirty="0">
                <a:solidFill>
                  <a:prstClr val="black"/>
                </a:solidFill>
                <a:latin typeface="Times New Roman"/>
                <a:ea typeface="Times New Roman"/>
              </a:rPr>
              <a:t> maddenin (a) bendine göre belirlenen sürenin bitimi, 20 </a:t>
            </a:r>
            <a:r>
              <a:rPr lang="tr-TR" sz="2200" dirty="0" err="1">
                <a:solidFill>
                  <a:prstClr val="black"/>
                </a:solidFill>
                <a:latin typeface="Times New Roman"/>
                <a:ea typeface="Times New Roman"/>
              </a:rPr>
              <a:t>nci</a:t>
            </a:r>
            <a:r>
              <a:rPr lang="tr-TR" sz="2200" dirty="0">
                <a:solidFill>
                  <a:prstClr val="black"/>
                </a:solidFill>
                <a:latin typeface="Times New Roman"/>
                <a:ea typeface="Times New Roman"/>
              </a:rPr>
              <a:t> maddenin (b) bendi ile 21 inci maddeye göre ise tespit tarihi itibariyle sözleşmenin feshedilmiş sayılacağı,</a:t>
            </a:r>
          </a:p>
          <a:p>
            <a:pPr marL="808038" lvl="1" indent="-363538" algn="just" fontAlgn="auto">
              <a:lnSpc>
                <a:spcPct val="130000"/>
              </a:lnSpc>
              <a:spcBef>
                <a:spcPts val="1200"/>
              </a:spcBef>
              <a:spcAft>
                <a:spcPts val="0"/>
              </a:spcAft>
              <a:buSzPct val="100000"/>
              <a:buFont typeface="Wingdings" pitchFamily="2" charset="2"/>
              <a:buChar char="Ø"/>
            </a:pPr>
            <a:r>
              <a:rPr lang="tr-TR" sz="2200" dirty="0" smtClean="0">
                <a:solidFill>
                  <a:prstClr val="black"/>
                </a:solidFill>
                <a:latin typeface="Times New Roman"/>
                <a:ea typeface="Times New Roman"/>
              </a:rPr>
              <a:t>Bu </a:t>
            </a:r>
            <a:r>
              <a:rPr lang="tr-TR" sz="2200" dirty="0">
                <a:solidFill>
                  <a:prstClr val="black"/>
                </a:solidFill>
                <a:latin typeface="Times New Roman"/>
                <a:ea typeface="Times New Roman"/>
              </a:rPr>
              <a:t>tarihleri izleyen yedi gün içinde idare tarafından fesih kararı alınması gerekeceği,</a:t>
            </a:r>
          </a:p>
          <a:p>
            <a:pPr marL="808038" lvl="1" indent="-363538" algn="just" fontAlgn="auto">
              <a:spcBef>
                <a:spcPts val="1200"/>
              </a:spcBef>
              <a:spcAft>
                <a:spcPts val="0"/>
              </a:spcAft>
              <a:buSzPct val="100000"/>
              <a:buFont typeface="Wingdings" pitchFamily="2" charset="2"/>
              <a:buChar char="Ø"/>
            </a:pPr>
            <a:r>
              <a:rPr lang="tr-TR" sz="2200" dirty="0" smtClean="0">
                <a:solidFill>
                  <a:prstClr val="black"/>
                </a:solidFill>
                <a:latin typeface="Times New Roman"/>
                <a:ea typeface="Times New Roman"/>
              </a:rPr>
              <a:t>Fesih </a:t>
            </a:r>
            <a:r>
              <a:rPr lang="tr-TR" sz="2200" dirty="0">
                <a:solidFill>
                  <a:prstClr val="black"/>
                </a:solidFill>
                <a:latin typeface="Times New Roman"/>
                <a:ea typeface="Times New Roman"/>
              </a:rPr>
              <a:t>kararının </a:t>
            </a:r>
            <a:r>
              <a:rPr lang="tr-TR" sz="2200" i="1" dirty="0">
                <a:solidFill>
                  <a:prstClr val="black"/>
                </a:solidFill>
                <a:latin typeface="Times New Roman"/>
                <a:ea typeface="Times New Roman"/>
              </a:rPr>
              <a:t>(karar tarihini izleyen) </a:t>
            </a:r>
            <a:r>
              <a:rPr lang="tr-TR" sz="2200" dirty="0">
                <a:solidFill>
                  <a:prstClr val="black"/>
                </a:solidFill>
                <a:latin typeface="Times New Roman"/>
                <a:ea typeface="Times New Roman"/>
              </a:rPr>
              <a:t>beş gün içinde yükleniciye bildirilmesi gerektiği,</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435539350"/>
      </p:ext>
    </p:extLst>
  </p:cSld>
  <p:clrMapOvr>
    <a:masterClrMapping/>
  </p:clrMapOvr>
  <p:transition spd="slow">
    <p:pull/>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444500" lvl="1" indent="363538" algn="just" fontAlgn="auto">
              <a:lnSpc>
                <a:spcPts val="3300"/>
              </a:lnSpc>
              <a:spcBef>
                <a:spcPts val="0"/>
              </a:spcBef>
              <a:spcAft>
                <a:spcPts val="0"/>
              </a:spcAft>
              <a:buSzPct val="100000"/>
              <a:buFont typeface="Wingdings" pitchFamily="2" charset="2"/>
              <a:buChar char="Ø"/>
            </a:pPr>
            <a:r>
              <a:rPr lang="tr-TR" sz="2200" dirty="0" smtClean="0">
                <a:solidFill>
                  <a:prstClr val="black"/>
                </a:solidFill>
                <a:latin typeface="Times New Roman"/>
                <a:ea typeface="Times New Roman"/>
              </a:rPr>
              <a:t>19</a:t>
            </a:r>
            <a:r>
              <a:rPr lang="tr-TR" sz="2200" dirty="0">
                <a:solidFill>
                  <a:prstClr val="black"/>
                </a:solidFill>
                <a:latin typeface="Times New Roman"/>
                <a:ea typeface="Times New Roman"/>
              </a:rPr>
              <a:t>, 20 ve 21 inci maddelere göre sözleşmenin feshedilmesi </a:t>
            </a:r>
            <a:r>
              <a:rPr lang="tr-TR" sz="2200" dirty="0" smtClean="0">
                <a:solidFill>
                  <a:prstClr val="black"/>
                </a:solidFill>
                <a:latin typeface="Times New Roman"/>
                <a:ea typeface="Times New Roman"/>
              </a:rPr>
              <a:t>halinde</a:t>
            </a:r>
          </a:p>
          <a:p>
            <a:pPr marL="1130300" lvl="2" indent="-285750" algn="just" fontAlgn="auto">
              <a:lnSpc>
                <a:spcPts val="3300"/>
              </a:lnSpc>
              <a:spcBef>
                <a:spcPts val="1200"/>
              </a:spcBef>
              <a:spcAft>
                <a:spcPts val="0"/>
              </a:spcAft>
              <a:buSzPct val="100000"/>
              <a:buFont typeface="Arial" pitchFamily="34" charset="0"/>
              <a:buChar char="•"/>
            </a:pPr>
            <a:r>
              <a:rPr lang="tr-TR" sz="2000" dirty="0" smtClean="0">
                <a:solidFill>
                  <a:prstClr val="black"/>
                </a:solidFill>
                <a:latin typeface="Times New Roman"/>
                <a:ea typeface="Times New Roman"/>
              </a:rPr>
              <a:t>Kesin </a:t>
            </a:r>
            <a:r>
              <a:rPr lang="tr-TR" sz="2000" dirty="0">
                <a:solidFill>
                  <a:prstClr val="black"/>
                </a:solidFill>
                <a:latin typeface="Times New Roman"/>
                <a:ea typeface="Times New Roman"/>
              </a:rPr>
              <a:t>teminat ve varsa ek kesin </a:t>
            </a:r>
            <a:r>
              <a:rPr lang="tr-TR" sz="2000" dirty="0" smtClean="0">
                <a:solidFill>
                  <a:prstClr val="black"/>
                </a:solidFill>
                <a:latin typeface="Times New Roman"/>
                <a:ea typeface="Times New Roman"/>
              </a:rPr>
              <a:t>teminatların </a:t>
            </a:r>
            <a:r>
              <a:rPr lang="tr-TR" sz="2000" b="1" dirty="0">
                <a:solidFill>
                  <a:prstClr val="black"/>
                </a:solidFill>
                <a:latin typeface="Times New Roman"/>
                <a:ea typeface="Times New Roman"/>
              </a:rPr>
              <a:t>alındığı tarihten gelir kaydedileceği tarihe </a:t>
            </a:r>
            <a:r>
              <a:rPr lang="tr-TR" sz="2000" b="1" dirty="0" smtClean="0">
                <a:solidFill>
                  <a:prstClr val="black"/>
                </a:solidFill>
                <a:latin typeface="Times New Roman"/>
                <a:ea typeface="Times New Roman"/>
              </a:rPr>
              <a:t>güncellenmesi</a:t>
            </a:r>
            <a:r>
              <a:rPr lang="tr-TR" sz="2000" dirty="0" smtClean="0">
                <a:solidFill>
                  <a:prstClr val="black"/>
                </a:solidFill>
                <a:latin typeface="Times New Roman"/>
                <a:ea typeface="Times New Roman"/>
              </a:rPr>
              <a:t> </a:t>
            </a:r>
            <a:r>
              <a:rPr lang="tr-TR" sz="2000" dirty="0">
                <a:solidFill>
                  <a:prstClr val="black"/>
                </a:solidFill>
                <a:latin typeface="Times New Roman"/>
                <a:ea typeface="Times New Roman"/>
              </a:rPr>
              <a:t>gerektiği</a:t>
            </a:r>
            <a:r>
              <a:rPr lang="tr-TR" sz="2000" dirty="0" smtClean="0">
                <a:solidFill>
                  <a:prstClr val="black"/>
                </a:solidFill>
                <a:latin typeface="Times New Roman"/>
                <a:ea typeface="Times New Roman"/>
              </a:rPr>
              <a:t>,</a:t>
            </a:r>
          </a:p>
          <a:p>
            <a:pPr marL="1130300" lvl="2" indent="-285750" algn="just" fontAlgn="auto">
              <a:lnSpc>
                <a:spcPts val="3300"/>
              </a:lnSpc>
              <a:spcBef>
                <a:spcPts val="1200"/>
              </a:spcBef>
              <a:spcAft>
                <a:spcPts val="0"/>
              </a:spcAft>
              <a:buSzPct val="100000"/>
              <a:buFont typeface="Arial" pitchFamily="34" charset="0"/>
              <a:buChar char="•"/>
            </a:pPr>
            <a:r>
              <a:rPr lang="tr-TR" sz="2000" b="1" dirty="0" smtClean="0">
                <a:solidFill>
                  <a:prstClr val="black"/>
                </a:solidFill>
                <a:latin typeface="Times New Roman"/>
                <a:ea typeface="Times New Roman"/>
              </a:rPr>
              <a:t>Yükleniciler </a:t>
            </a:r>
            <a:r>
              <a:rPr lang="tr-TR" sz="2000" b="1" dirty="0">
                <a:solidFill>
                  <a:prstClr val="black"/>
                </a:solidFill>
                <a:latin typeface="Times New Roman"/>
                <a:ea typeface="Times New Roman"/>
              </a:rPr>
              <a:t>hakkında 26 </a:t>
            </a:r>
            <a:r>
              <a:rPr lang="tr-TR" sz="2000" b="1" dirty="0" err="1">
                <a:solidFill>
                  <a:prstClr val="black"/>
                </a:solidFill>
                <a:latin typeface="Times New Roman"/>
                <a:ea typeface="Times New Roman"/>
              </a:rPr>
              <a:t>ncı</a:t>
            </a:r>
            <a:r>
              <a:rPr lang="tr-TR" sz="2000" b="1" dirty="0">
                <a:solidFill>
                  <a:prstClr val="black"/>
                </a:solidFill>
                <a:latin typeface="Times New Roman"/>
                <a:ea typeface="Times New Roman"/>
              </a:rPr>
              <a:t> madde hükümlerine göre işlem yapılacağı</a:t>
            </a:r>
            <a:r>
              <a:rPr lang="tr-TR" sz="2000" dirty="0">
                <a:solidFill>
                  <a:prstClr val="black"/>
                </a:solidFill>
                <a:latin typeface="Times New Roman"/>
                <a:ea typeface="Times New Roman"/>
              </a:rPr>
              <a:t> belirtilmiştir.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42529476"/>
      </p:ext>
    </p:extLst>
  </p:cSld>
  <p:clrMapOvr>
    <a:masterClrMapping/>
  </p:clrMapOvr>
  <p:transition spd="slow">
    <p:pull/>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700808"/>
            <a:ext cx="8229600" cy="5040560"/>
          </a:xfrm>
        </p:spPr>
        <p:txBody>
          <a:bodyPr rtlCol="0">
            <a:normAutofit/>
          </a:bodyPr>
          <a:lstStyle/>
          <a:p>
            <a:pPr marL="273050" lvl="0" indent="-273050" algn="just" fontAlgn="auto">
              <a:lnSpc>
                <a:spcPct val="130000"/>
              </a:lnSpc>
              <a:spcBef>
                <a:spcPts val="0"/>
              </a:spcBef>
              <a:spcAft>
                <a:spcPts val="0"/>
              </a:spcAft>
              <a:buSzPct val="100000"/>
              <a:buFont typeface="Wingdings" pitchFamily="2" charset="2"/>
              <a:buChar char="v"/>
            </a:pPr>
            <a:r>
              <a:rPr lang="tr-TR" sz="2200" dirty="0" smtClean="0">
                <a:solidFill>
                  <a:prstClr val="black"/>
                </a:solidFill>
                <a:latin typeface="Times New Roman"/>
                <a:ea typeface="Times New Roman"/>
              </a:rPr>
              <a:t>Tüm </a:t>
            </a:r>
            <a:r>
              <a:rPr lang="tr-TR" sz="2200" dirty="0">
                <a:solidFill>
                  <a:prstClr val="black"/>
                </a:solidFill>
                <a:latin typeface="Times New Roman"/>
                <a:ea typeface="Times New Roman"/>
              </a:rPr>
              <a:t>bu hükümlerden de anlaşılacağı üzere; idarelerce devam eden sözleşmeler kapsamında </a:t>
            </a:r>
            <a:r>
              <a:rPr lang="tr-TR" sz="2200" u="sng" dirty="0">
                <a:solidFill>
                  <a:prstClr val="black"/>
                </a:solidFill>
                <a:latin typeface="Times New Roman"/>
                <a:ea typeface="Times New Roman"/>
              </a:rPr>
              <a:t>yasaklamayı gerektirir bir durumla karşılaşıldığında;</a:t>
            </a:r>
          </a:p>
          <a:p>
            <a:pPr marL="539750" lvl="0" indent="357188" algn="just" fontAlgn="auto">
              <a:lnSpc>
                <a:spcPct val="130000"/>
              </a:lnSpc>
              <a:spcBef>
                <a:spcPts val="1800"/>
              </a:spcBef>
              <a:spcAft>
                <a:spcPts val="0"/>
              </a:spcAft>
              <a:buSzPct val="100000"/>
              <a:buFont typeface="Wingdings" pitchFamily="2" charset="2"/>
              <a:buChar char="Ø"/>
            </a:pPr>
            <a:r>
              <a:rPr lang="tr-TR" sz="2200" dirty="0">
                <a:solidFill>
                  <a:prstClr val="black"/>
                </a:solidFill>
                <a:latin typeface="Times New Roman"/>
                <a:ea typeface="Times New Roman"/>
              </a:rPr>
              <a:t>Öncelikle Sözleşme </a:t>
            </a:r>
            <a:r>
              <a:rPr lang="tr-TR" sz="2200" dirty="0" smtClean="0">
                <a:solidFill>
                  <a:prstClr val="black"/>
                </a:solidFill>
                <a:latin typeface="Times New Roman"/>
                <a:ea typeface="Times New Roman"/>
              </a:rPr>
              <a:t>feshedilecek,</a:t>
            </a:r>
            <a:endParaRPr lang="tr-TR" sz="2200" dirty="0">
              <a:solidFill>
                <a:prstClr val="black"/>
              </a:solidFill>
              <a:latin typeface="Times New Roman"/>
              <a:ea typeface="Times New Roman"/>
            </a:endParaRPr>
          </a:p>
          <a:p>
            <a:pPr marL="539750" lvl="0" indent="357188" algn="just" fontAlgn="auto">
              <a:lnSpc>
                <a:spcPct val="130000"/>
              </a:lnSpc>
              <a:spcBef>
                <a:spcPts val="1800"/>
              </a:spcBef>
              <a:spcAft>
                <a:spcPts val="0"/>
              </a:spcAft>
              <a:buSzPct val="100000"/>
              <a:buFont typeface="Wingdings" pitchFamily="2" charset="2"/>
              <a:buChar char="Ø"/>
            </a:pPr>
            <a:r>
              <a:rPr lang="tr-TR" sz="2200" dirty="0" smtClean="0">
                <a:solidFill>
                  <a:prstClr val="black"/>
                </a:solidFill>
                <a:latin typeface="Times New Roman"/>
                <a:ea typeface="Times New Roman"/>
              </a:rPr>
              <a:t>Yüklenicinin kesin </a:t>
            </a:r>
            <a:r>
              <a:rPr lang="tr-TR" sz="2200" dirty="0">
                <a:solidFill>
                  <a:prstClr val="black"/>
                </a:solidFill>
                <a:latin typeface="Times New Roman"/>
                <a:ea typeface="Times New Roman"/>
              </a:rPr>
              <a:t>teminatın gelir kaydedilmesi için </a:t>
            </a:r>
            <a:r>
              <a:rPr lang="tr-TR" sz="2200" dirty="0" smtClean="0">
                <a:solidFill>
                  <a:prstClr val="black"/>
                </a:solidFill>
                <a:latin typeface="Times New Roman"/>
                <a:ea typeface="Times New Roman"/>
              </a:rPr>
              <a:t>Muhasebe Birimine bildirimde </a:t>
            </a:r>
            <a:r>
              <a:rPr lang="tr-TR" sz="2200" dirty="0">
                <a:solidFill>
                  <a:prstClr val="black"/>
                </a:solidFill>
                <a:latin typeface="Times New Roman"/>
                <a:ea typeface="Times New Roman"/>
              </a:rPr>
              <a:t>bulunulacak,</a:t>
            </a:r>
          </a:p>
          <a:p>
            <a:pPr marL="539750" lvl="0" indent="357188" algn="just" fontAlgn="auto">
              <a:lnSpc>
                <a:spcPct val="130000"/>
              </a:lnSpc>
              <a:spcBef>
                <a:spcPts val="1800"/>
              </a:spcBef>
              <a:spcAft>
                <a:spcPts val="0"/>
              </a:spcAft>
              <a:buSzPct val="100000"/>
              <a:buFont typeface="Wingdings" pitchFamily="2" charset="2"/>
              <a:buChar char="Ø"/>
            </a:pPr>
            <a:r>
              <a:rPr lang="tr-TR" sz="2200" dirty="0" smtClean="0">
                <a:solidFill>
                  <a:prstClr val="black"/>
                </a:solidFill>
                <a:latin typeface="Times New Roman"/>
                <a:ea typeface="Times New Roman"/>
              </a:rPr>
              <a:t>Daha sonra yüklenici </a:t>
            </a:r>
            <a:r>
              <a:rPr lang="tr-TR" sz="2200" dirty="0">
                <a:solidFill>
                  <a:prstClr val="black"/>
                </a:solidFill>
                <a:latin typeface="Times New Roman"/>
                <a:ea typeface="Times New Roman"/>
              </a:rPr>
              <a:t>hakkında ihalelere katılmaktan yasaklama kararı verilmesi için Kurumumuza talepte bulunulacak</a:t>
            </a:r>
            <a:r>
              <a:rPr lang="tr-TR" sz="2200" dirty="0" smtClean="0">
                <a:solidFill>
                  <a:prstClr val="black"/>
                </a:solidFill>
                <a:latin typeface="Times New Roman"/>
                <a:ea typeface="Times New Roman"/>
              </a:rPr>
              <a:t>.</a:t>
            </a:r>
          </a:p>
          <a:p>
            <a:pPr marL="539750" lvl="0" indent="0" algn="just" fontAlgn="auto">
              <a:lnSpc>
                <a:spcPct val="130000"/>
              </a:lnSpc>
              <a:spcBef>
                <a:spcPts val="0"/>
              </a:spcBef>
              <a:spcAft>
                <a:spcPts val="0"/>
              </a:spcAft>
              <a:buSzPct val="100000"/>
              <a:buNone/>
            </a:pPr>
            <a:endParaRPr lang="tr-TR" sz="20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0782468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320480"/>
          </a:xfrm>
        </p:spPr>
        <p:txBody>
          <a:bodyPr rtlCol="0">
            <a:normAutofit/>
          </a:bodyPr>
          <a:lstStyle/>
          <a:p>
            <a:pPr marL="0" lvl="0" indent="0" algn="just" fontAlgn="auto">
              <a:lnSpc>
                <a:spcPts val="3120"/>
              </a:lnSpc>
              <a:spcBef>
                <a:spcPts val="0"/>
              </a:spcBef>
              <a:spcAft>
                <a:spcPts val="0"/>
              </a:spcAft>
              <a:buSzPct val="95000"/>
              <a:buNone/>
            </a:pPr>
            <a:r>
              <a:rPr lang="tr-TR" sz="2200" u="sng" dirty="0" smtClean="0">
                <a:solidFill>
                  <a:prstClr val="black"/>
                </a:solidFill>
                <a:latin typeface="Times New Roman"/>
                <a:cs typeface="Arial" charset="0"/>
              </a:rPr>
              <a:t>Sözleşme </a:t>
            </a:r>
            <a:r>
              <a:rPr lang="tr-TR" sz="2200" u="sng" dirty="0">
                <a:solidFill>
                  <a:prstClr val="black"/>
                </a:solidFill>
                <a:latin typeface="Times New Roman"/>
                <a:cs typeface="Arial" charset="0"/>
              </a:rPr>
              <a:t>imzalandıktan sonra taahhüdünü ihale dokümanı ve sözleşme hükümlerine uygun olarak yerine getirmeyen yükleniciler ile ilgili yasaklama işlemlerinde dikkat edilecek hususlar:</a:t>
            </a:r>
          </a:p>
          <a:p>
            <a:pPr marL="355600" lvl="0" indent="0" algn="just" fontAlgn="auto">
              <a:lnSpc>
                <a:spcPts val="3120"/>
              </a:lnSpc>
              <a:spcBef>
                <a:spcPts val="2400"/>
              </a:spcBef>
              <a:spcAft>
                <a:spcPts val="0"/>
              </a:spcAft>
              <a:buSzPct val="95000"/>
              <a:buFont typeface="Wingdings" pitchFamily="2" charset="2"/>
              <a:buChar char="Ø"/>
              <a:tabLst>
                <a:tab pos="444500" algn="l"/>
                <a:tab pos="630238" algn="l"/>
              </a:tabLst>
            </a:pPr>
            <a:r>
              <a:rPr lang="tr-TR" sz="2200" dirty="0">
                <a:solidFill>
                  <a:prstClr val="black"/>
                </a:solidFill>
                <a:latin typeface="Times New Roman"/>
                <a:cs typeface="Arial" charset="0"/>
              </a:rPr>
              <a:t>	 </a:t>
            </a:r>
            <a:r>
              <a:rPr lang="tr-TR" sz="2200" dirty="0">
                <a:solidFill>
                  <a:prstClr val="black"/>
                </a:solidFill>
                <a:latin typeface="Times New Roman"/>
                <a:ea typeface="Times New Roman"/>
              </a:rPr>
              <a:t>4735 sayılı Kanunun </a:t>
            </a:r>
            <a:r>
              <a:rPr lang="tr-TR" sz="2200" b="1" dirty="0">
                <a:solidFill>
                  <a:prstClr val="black"/>
                </a:solidFill>
                <a:latin typeface="Times New Roman"/>
                <a:ea typeface="Times New Roman"/>
              </a:rPr>
              <a:t>25 inci maddesinin (f) bendi kapsamında </a:t>
            </a:r>
            <a:r>
              <a:rPr lang="tr-TR" sz="2200" dirty="0">
                <a:solidFill>
                  <a:prstClr val="black"/>
                </a:solidFill>
                <a:latin typeface="Times New Roman"/>
                <a:ea typeface="Times New Roman"/>
              </a:rPr>
              <a:t>yapılacak olan ihalelere katılmaktan yasaklama kararı </a:t>
            </a:r>
            <a:r>
              <a:rPr lang="tr-TR" sz="2200" dirty="0" smtClean="0">
                <a:solidFill>
                  <a:prstClr val="black"/>
                </a:solidFill>
                <a:latin typeface="Times New Roman"/>
                <a:ea typeface="Times New Roman"/>
              </a:rPr>
              <a:t>işlemlerinde;</a:t>
            </a:r>
          </a:p>
          <a:p>
            <a:pPr marL="1041400" lvl="1" algn="just" fontAlgn="auto">
              <a:lnSpc>
                <a:spcPts val="3120"/>
              </a:lnSpc>
              <a:spcBef>
                <a:spcPts val="2400"/>
              </a:spcBef>
              <a:spcAft>
                <a:spcPts val="0"/>
              </a:spcAft>
              <a:buSzPct val="95000"/>
              <a:buFont typeface="Wingdings" pitchFamily="2" charset="2"/>
              <a:buChar char="q"/>
              <a:tabLst>
                <a:tab pos="444500" algn="l"/>
                <a:tab pos="630238" algn="l"/>
              </a:tabLst>
            </a:pPr>
            <a:r>
              <a:rPr lang="tr-TR" sz="2200" dirty="0" smtClean="0">
                <a:solidFill>
                  <a:prstClr val="black"/>
                </a:solidFill>
                <a:latin typeface="Times New Roman"/>
                <a:ea typeface="Times New Roman"/>
              </a:rPr>
              <a:t>Anılan </a:t>
            </a:r>
            <a:r>
              <a:rPr lang="tr-TR" sz="2200" dirty="0">
                <a:solidFill>
                  <a:prstClr val="black"/>
                </a:solidFill>
                <a:latin typeface="Times New Roman"/>
                <a:ea typeface="Times New Roman"/>
              </a:rPr>
              <a:t>Kanunun </a:t>
            </a:r>
            <a:r>
              <a:rPr lang="tr-TR" sz="2200" b="1" dirty="0">
                <a:solidFill>
                  <a:prstClr val="black"/>
                </a:solidFill>
                <a:latin typeface="Times New Roman"/>
                <a:ea typeface="Times New Roman"/>
              </a:rPr>
              <a:t>20 </a:t>
            </a:r>
            <a:r>
              <a:rPr lang="tr-TR" sz="2200" b="1" dirty="0" err="1">
                <a:solidFill>
                  <a:prstClr val="black"/>
                </a:solidFill>
                <a:latin typeface="Times New Roman"/>
                <a:ea typeface="Times New Roman"/>
              </a:rPr>
              <a:t>nci</a:t>
            </a:r>
            <a:r>
              <a:rPr lang="tr-TR" sz="2200" b="1" dirty="0">
                <a:solidFill>
                  <a:prstClr val="black"/>
                </a:solidFill>
                <a:latin typeface="Times New Roman"/>
                <a:ea typeface="Times New Roman"/>
              </a:rPr>
              <a:t> maddesinin (a) bendi </a:t>
            </a:r>
            <a:r>
              <a:rPr lang="tr-TR" sz="2200" dirty="0">
                <a:solidFill>
                  <a:prstClr val="black"/>
                </a:solidFill>
                <a:latin typeface="Times New Roman"/>
                <a:ea typeface="Times New Roman"/>
              </a:rPr>
              <a:t>hükümlerine göre en az 10 (on) gün süreli nedenleri açıkça belirtilen </a:t>
            </a:r>
            <a:r>
              <a:rPr lang="tr-TR" sz="2200" b="1" dirty="0">
                <a:solidFill>
                  <a:srgbClr val="FF0000"/>
                </a:solidFill>
                <a:latin typeface="Times New Roman"/>
                <a:ea typeface="Times New Roman"/>
              </a:rPr>
              <a:t>ihtarnamenin gönderilmesinin zorunluluk olduğu</a:t>
            </a:r>
            <a:r>
              <a:rPr lang="tr-TR" sz="2200" dirty="0">
                <a:solidFill>
                  <a:prstClr val="black"/>
                </a:solidFill>
                <a:latin typeface="Times New Roman"/>
                <a:ea typeface="Times New Roman"/>
              </a:rPr>
              <a:t>,</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0784796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lvl="0" indent="0" algn="just" fontAlgn="auto">
              <a:lnSpc>
                <a:spcPts val="3120"/>
              </a:lnSpc>
              <a:spcBef>
                <a:spcPts val="0"/>
              </a:spcBef>
              <a:spcAft>
                <a:spcPts val="0"/>
              </a:spcAft>
              <a:buSzPct val="95000"/>
              <a:buFont typeface="Wingdings" pitchFamily="2" charset="2"/>
              <a:buChar char="Ø"/>
            </a:pPr>
            <a:r>
              <a:rPr lang="tr-TR" sz="2200" dirty="0" smtClean="0">
                <a:solidFill>
                  <a:prstClr val="black"/>
                </a:solidFill>
                <a:latin typeface="Times New Roman"/>
                <a:ea typeface="Times New Roman"/>
              </a:rPr>
              <a:t> </a:t>
            </a:r>
            <a:r>
              <a:rPr lang="tr-TR" sz="2200" b="1" dirty="0" smtClean="0">
                <a:solidFill>
                  <a:prstClr val="black"/>
                </a:solidFill>
                <a:latin typeface="Times New Roman"/>
                <a:ea typeface="Times New Roman"/>
              </a:rPr>
              <a:t>25 </a:t>
            </a:r>
            <a:r>
              <a:rPr lang="tr-TR" sz="2200" b="1" dirty="0">
                <a:solidFill>
                  <a:prstClr val="black"/>
                </a:solidFill>
                <a:latin typeface="Times New Roman"/>
                <a:ea typeface="Times New Roman"/>
              </a:rPr>
              <a:t>inci maddenin (f) bendi haricindeki diğer bentleri </a:t>
            </a:r>
            <a:r>
              <a:rPr lang="tr-TR" sz="2200" dirty="0">
                <a:solidFill>
                  <a:prstClr val="black"/>
                </a:solidFill>
                <a:latin typeface="Times New Roman"/>
                <a:ea typeface="Times New Roman"/>
              </a:rPr>
              <a:t>kapsamında talep edilecek yasaklama işlemlerinde </a:t>
            </a:r>
            <a:r>
              <a:rPr lang="tr-TR" sz="2200" dirty="0" smtClean="0">
                <a:solidFill>
                  <a:prstClr val="black"/>
                </a:solidFill>
                <a:latin typeface="Times New Roman"/>
                <a:ea typeface="Times New Roman"/>
              </a:rPr>
              <a:t>ise;</a:t>
            </a:r>
          </a:p>
          <a:p>
            <a:pPr marL="1041400" lvl="1" algn="just" fontAlgn="auto">
              <a:lnSpc>
                <a:spcPts val="3000"/>
              </a:lnSpc>
              <a:spcBef>
                <a:spcPts val="2400"/>
              </a:spcBef>
              <a:spcAft>
                <a:spcPts val="0"/>
              </a:spcAft>
              <a:buSzPct val="95000"/>
              <a:buFont typeface="Wingdings" pitchFamily="2" charset="2"/>
              <a:buChar char="q"/>
            </a:pPr>
            <a:r>
              <a:rPr lang="tr-TR" sz="2200" dirty="0" smtClean="0">
                <a:solidFill>
                  <a:prstClr val="black"/>
                </a:solidFill>
                <a:latin typeface="Times New Roman"/>
                <a:ea typeface="Times New Roman"/>
              </a:rPr>
              <a:t>Kanunun </a:t>
            </a:r>
            <a:r>
              <a:rPr lang="tr-TR" sz="2200" dirty="0">
                <a:solidFill>
                  <a:prstClr val="black"/>
                </a:solidFill>
                <a:latin typeface="Times New Roman"/>
                <a:ea typeface="Times New Roman"/>
              </a:rPr>
              <a:t>20 </a:t>
            </a:r>
            <a:r>
              <a:rPr lang="tr-TR" sz="2200" dirty="0" err="1">
                <a:solidFill>
                  <a:prstClr val="black"/>
                </a:solidFill>
                <a:latin typeface="Times New Roman"/>
                <a:ea typeface="Times New Roman"/>
              </a:rPr>
              <a:t>nci</a:t>
            </a:r>
            <a:r>
              <a:rPr lang="tr-TR" sz="2200" dirty="0">
                <a:solidFill>
                  <a:prstClr val="black"/>
                </a:solidFill>
                <a:latin typeface="Times New Roman"/>
                <a:ea typeface="Times New Roman"/>
              </a:rPr>
              <a:t> maddesinin </a:t>
            </a:r>
            <a:r>
              <a:rPr lang="tr-TR" sz="2200" b="1" dirty="0">
                <a:solidFill>
                  <a:srgbClr val="FF0000"/>
                </a:solidFill>
                <a:latin typeface="Times New Roman"/>
                <a:ea typeface="Times New Roman"/>
              </a:rPr>
              <a:t>(b) bendi </a:t>
            </a:r>
            <a:r>
              <a:rPr lang="tr-TR" sz="2200" dirty="0">
                <a:solidFill>
                  <a:prstClr val="black"/>
                </a:solidFill>
                <a:latin typeface="Times New Roman"/>
                <a:ea typeface="Times New Roman"/>
              </a:rPr>
              <a:t>hükümlerine göre, ayrıca </a:t>
            </a:r>
            <a:r>
              <a:rPr lang="tr-TR" sz="2200" b="1" dirty="0">
                <a:solidFill>
                  <a:prstClr val="black"/>
                </a:solidFill>
                <a:latin typeface="Times New Roman"/>
                <a:ea typeface="Times New Roman"/>
              </a:rPr>
              <a:t>protesto çekmeye gerek kalmaksızın</a:t>
            </a:r>
            <a:r>
              <a:rPr lang="tr-TR" sz="2200" dirty="0">
                <a:solidFill>
                  <a:prstClr val="black"/>
                </a:solidFill>
                <a:latin typeface="Times New Roman"/>
                <a:ea typeface="Times New Roman"/>
              </a:rPr>
              <a:t> kesin teminat ve varsa ek kesin teminatlarının gelir kaydedilebileceği ve yüklenicinin sözleşmesinin feshedilerek hesabının genel hükümlere göre tasfiye edilmesi </a:t>
            </a:r>
            <a:r>
              <a:rPr lang="tr-TR" sz="2200" dirty="0" smtClean="0">
                <a:solidFill>
                  <a:prstClr val="black"/>
                </a:solidFill>
                <a:latin typeface="Times New Roman"/>
                <a:ea typeface="Times New Roman"/>
              </a:rPr>
              <a:t>gerektiği h</a:t>
            </a:r>
            <a:r>
              <a:rPr lang="tr-TR" sz="2200" dirty="0" smtClean="0">
                <a:solidFill>
                  <a:prstClr val="black"/>
                </a:solidFill>
                <a:latin typeface="Times New Roman"/>
                <a:cs typeface="Arial" charset="0"/>
              </a:rPr>
              <a:t>ususlarına </a:t>
            </a:r>
            <a:r>
              <a:rPr lang="tr-TR" sz="2200" dirty="0">
                <a:solidFill>
                  <a:prstClr val="black"/>
                </a:solidFill>
                <a:latin typeface="Times New Roman"/>
                <a:cs typeface="Arial" charset="0"/>
              </a:rPr>
              <a:t>dikkat edilmesi gerekmektedir.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197589048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4734 sayılı Kanunun 59 uncu maddesinde, </a:t>
            </a:r>
            <a:r>
              <a:rPr lang="tr-TR" sz="2200" b="1" dirty="0">
                <a:solidFill>
                  <a:prstClr val="black"/>
                </a:solidFill>
                <a:latin typeface="Times New Roman" pitchFamily="18" charset="0"/>
                <a:cs typeface="Times New Roman" pitchFamily="18" charset="0"/>
              </a:rPr>
              <a:t>taahhüt tamamlandıktan ve kabul işlemi yapıldıktan sonra tespit edilmiş olsa dahi</a:t>
            </a:r>
            <a:r>
              <a:rPr lang="tr-TR" sz="2200" dirty="0">
                <a:solidFill>
                  <a:prstClr val="black"/>
                </a:solidFill>
                <a:latin typeface="Times New Roman" pitchFamily="18" charset="0"/>
                <a:cs typeface="Times New Roman" pitchFamily="18" charset="0"/>
              </a:rPr>
              <a:t>, ihale sürecinde 17 </a:t>
            </a:r>
            <a:r>
              <a:rPr lang="tr-TR" sz="2200" dirty="0" err="1">
                <a:solidFill>
                  <a:prstClr val="black"/>
                </a:solidFill>
                <a:latin typeface="Times New Roman" pitchFamily="18" charset="0"/>
                <a:cs typeface="Times New Roman" pitchFamily="18" charset="0"/>
              </a:rPr>
              <a:t>nci</a:t>
            </a:r>
            <a:r>
              <a:rPr lang="tr-TR" sz="2200" dirty="0">
                <a:solidFill>
                  <a:prstClr val="black"/>
                </a:solidFill>
                <a:latin typeface="Times New Roman" pitchFamily="18" charset="0"/>
                <a:cs typeface="Times New Roman" pitchFamily="18" charset="0"/>
              </a:rPr>
              <a:t> maddede belirtilen fiil veya davranışlarda bulunanlar hakkında,</a:t>
            </a:r>
          </a:p>
          <a:p>
            <a:pPr marL="355600" lvl="0" indent="-355600" algn="just" fontAlgn="auto">
              <a:lnSpc>
                <a:spcPts val="3300"/>
              </a:lnSpc>
              <a:spcBef>
                <a:spcPts val="24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4734 sayılı Kanunun 61 inci maddesinde,  madde hükmünde belirtilen hususların </a:t>
            </a:r>
            <a:r>
              <a:rPr lang="tr-TR" sz="1600" i="1" dirty="0">
                <a:solidFill>
                  <a:prstClr val="black"/>
                </a:solidFill>
                <a:latin typeface="Times New Roman" pitchFamily="18" charset="0"/>
                <a:cs typeface="Times New Roman" pitchFamily="18" charset="0"/>
              </a:rPr>
              <a:t>(Bilgi ve belgeleri açıklama yasağı</a:t>
            </a:r>
            <a:r>
              <a:rPr lang="tr-TR" sz="1600" i="1" dirty="0" smtClean="0">
                <a:solidFill>
                  <a:prstClr val="black"/>
                </a:solidFill>
                <a:latin typeface="Times New Roman" pitchFamily="18" charset="0"/>
                <a:cs typeface="Times New Roman" pitchFamily="18" charset="0"/>
              </a:rPr>
              <a:t>) </a:t>
            </a:r>
            <a:r>
              <a:rPr lang="tr-TR" sz="2200" dirty="0" smtClean="0">
                <a:solidFill>
                  <a:prstClr val="black"/>
                </a:solidFill>
                <a:latin typeface="Times New Roman" pitchFamily="18" charset="0"/>
                <a:cs typeface="Times New Roman" pitchFamily="18" charset="0"/>
              </a:rPr>
              <a:t>aksine </a:t>
            </a:r>
            <a:r>
              <a:rPr lang="tr-TR" sz="2200" dirty="0">
                <a:solidFill>
                  <a:prstClr val="black"/>
                </a:solidFill>
                <a:latin typeface="Times New Roman" pitchFamily="18" charset="0"/>
                <a:cs typeface="Times New Roman" pitchFamily="18" charset="0"/>
              </a:rPr>
              <a:t>hareket edenler hakkında, ihalelere katılmaktan yasaklama kararı verileceği belirtilmiştir. </a:t>
            </a:r>
            <a:endParaRPr lang="tr-TR" sz="2200" i="1" dirty="0">
              <a:solidFill>
                <a:prstClr val="black"/>
              </a:solidFill>
              <a:latin typeface="Times New Roman" pitchFamily="18" charset="0"/>
              <a:cs typeface="Times New Roman" pitchFamily="18" charset="0"/>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A.1. İhale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137778771"/>
      </p:ext>
    </p:extLst>
  </p:cSld>
  <p:clrMapOvr>
    <a:masterClrMapping/>
  </p:clrMapOvr>
  <p:transition spd="slow">
    <p:pull/>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752528"/>
          </a:xfrm>
        </p:spPr>
        <p:txBody>
          <a:bodyPr rtlCol="0">
            <a:normAutofit/>
          </a:bodyPr>
          <a:lstStyle/>
          <a:p>
            <a:pPr lvl="0" algn="just" fontAlgn="auto">
              <a:lnSpc>
                <a:spcPts val="3120"/>
              </a:lnSpc>
              <a:spcBef>
                <a:spcPts val="0"/>
              </a:spcBef>
              <a:spcAft>
                <a:spcPts val="0"/>
              </a:spcAft>
              <a:buSzPct val="95000"/>
              <a:buFont typeface="Wingdings" pitchFamily="2" charset="2"/>
              <a:buChar char="v"/>
              <a:tabLst>
                <a:tab pos="444500" algn="l"/>
              </a:tabLst>
            </a:pPr>
            <a:r>
              <a:rPr lang="tr-TR" sz="2200" u="sng" dirty="0" smtClean="0">
                <a:solidFill>
                  <a:prstClr val="black"/>
                </a:solidFill>
                <a:latin typeface="Times New Roman"/>
                <a:ea typeface="Times New Roman"/>
              </a:rPr>
              <a:t>25 </a:t>
            </a:r>
            <a:r>
              <a:rPr lang="tr-TR" sz="2200" u="sng" dirty="0">
                <a:solidFill>
                  <a:prstClr val="black"/>
                </a:solidFill>
                <a:latin typeface="Times New Roman"/>
                <a:ea typeface="Times New Roman"/>
              </a:rPr>
              <a:t>inci maddesinin (f) bendi kapsamında yapılacak olan ihalelere katılmaktan yasaklama kararı işlemlerinde idarelerimizce :</a:t>
            </a:r>
            <a:endParaRPr lang="tr-TR" sz="2200" u="sng" dirty="0">
              <a:solidFill>
                <a:prstClr val="black"/>
              </a:solidFill>
              <a:latin typeface="Times New Roman"/>
              <a:cs typeface="Arial" charset="0"/>
            </a:endParaRPr>
          </a:p>
          <a:p>
            <a:pPr marL="896938" lvl="1" indent="-355600" algn="just" fontAlgn="auto">
              <a:lnSpc>
                <a:spcPts val="2800"/>
              </a:lnSpc>
              <a:spcBef>
                <a:spcPts val="1800"/>
              </a:spcBef>
              <a:spcAft>
                <a:spcPts val="0"/>
              </a:spcAft>
              <a:buSzPct val="100000"/>
              <a:buFont typeface="Wingdings" pitchFamily="2" charset="2"/>
              <a:buChar char="Ø"/>
              <a:tabLst>
                <a:tab pos="444500" algn="l"/>
              </a:tabLst>
            </a:pPr>
            <a:r>
              <a:rPr lang="tr-TR" sz="2200" dirty="0">
                <a:solidFill>
                  <a:prstClr val="black"/>
                </a:solidFill>
                <a:latin typeface="Times New Roman"/>
                <a:cs typeface="Arial" charset="0"/>
              </a:rPr>
              <a:t>İhale dokümanında ve sözleşme hükümlerinde idarenin siparişi üzerine mal teslim edileceği belirtilmesine rağmen gerekli </a:t>
            </a:r>
            <a:r>
              <a:rPr lang="tr-TR" sz="2200" b="1" dirty="0">
                <a:solidFill>
                  <a:prstClr val="black"/>
                </a:solidFill>
                <a:latin typeface="Times New Roman"/>
                <a:cs typeface="Arial" charset="0"/>
              </a:rPr>
              <a:t>siparişler verilmeden</a:t>
            </a:r>
            <a:r>
              <a:rPr lang="tr-TR" sz="2200" dirty="0">
                <a:solidFill>
                  <a:prstClr val="black"/>
                </a:solidFill>
                <a:latin typeface="Times New Roman"/>
                <a:cs typeface="Arial" charset="0"/>
              </a:rPr>
              <a:t>, </a:t>
            </a:r>
            <a:endParaRPr lang="tr-TR" sz="2200" dirty="0" smtClean="0">
              <a:solidFill>
                <a:prstClr val="black"/>
              </a:solidFill>
              <a:latin typeface="Times New Roman"/>
              <a:cs typeface="Arial" charset="0"/>
            </a:endParaRPr>
          </a:p>
          <a:p>
            <a:pPr marL="896938" lvl="1" indent="-355600" algn="just" fontAlgn="auto">
              <a:lnSpc>
                <a:spcPts val="2800"/>
              </a:lnSpc>
              <a:spcBef>
                <a:spcPts val="1800"/>
              </a:spcBef>
              <a:spcAft>
                <a:spcPts val="0"/>
              </a:spcAft>
              <a:buSzPct val="100000"/>
              <a:buFont typeface="Wingdings" pitchFamily="2" charset="2"/>
              <a:buChar char="Ø"/>
              <a:tabLst>
                <a:tab pos="444500" algn="l"/>
              </a:tabLst>
            </a:pPr>
            <a:r>
              <a:rPr lang="tr-TR" sz="2200" b="1" dirty="0" smtClean="0">
                <a:solidFill>
                  <a:prstClr val="black"/>
                </a:solidFill>
                <a:latin typeface="Times New Roman"/>
                <a:cs typeface="Arial" charset="0"/>
              </a:rPr>
              <a:t>Muayene </a:t>
            </a:r>
            <a:r>
              <a:rPr lang="tr-TR" sz="2200" b="1" dirty="0">
                <a:solidFill>
                  <a:prstClr val="black"/>
                </a:solidFill>
                <a:latin typeface="Times New Roman"/>
                <a:cs typeface="Arial" charset="0"/>
              </a:rPr>
              <a:t>ve kabul işlemleri </a:t>
            </a:r>
            <a:r>
              <a:rPr lang="tr-TR" sz="2200" dirty="0">
                <a:solidFill>
                  <a:prstClr val="black"/>
                </a:solidFill>
                <a:latin typeface="Times New Roman"/>
                <a:cs typeface="Arial" charset="0"/>
              </a:rPr>
              <a:t>ilgili yönetmelik hükümlerine uygun olarak yapılmadan, </a:t>
            </a:r>
            <a:endParaRPr lang="tr-TR" sz="2200" dirty="0" smtClean="0">
              <a:solidFill>
                <a:prstClr val="black"/>
              </a:solidFill>
              <a:latin typeface="Times New Roman"/>
              <a:cs typeface="Arial" charset="0"/>
            </a:endParaRPr>
          </a:p>
          <a:p>
            <a:pPr marL="896938" lvl="1" indent="-355600" algn="just" fontAlgn="auto">
              <a:lnSpc>
                <a:spcPts val="2800"/>
              </a:lnSpc>
              <a:spcBef>
                <a:spcPts val="1800"/>
              </a:spcBef>
              <a:spcAft>
                <a:spcPts val="0"/>
              </a:spcAft>
              <a:buSzPct val="100000"/>
              <a:buFont typeface="Wingdings" pitchFamily="2" charset="2"/>
              <a:buChar char="Ø"/>
              <a:tabLst>
                <a:tab pos="444500" algn="l"/>
              </a:tabLst>
            </a:pPr>
            <a:r>
              <a:rPr lang="tr-TR" sz="2200" dirty="0" smtClean="0">
                <a:solidFill>
                  <a:prstClr val="black"/>
                </a:solidFill>
                <a:latin typeface="Times New Roman"/>
                <a:cs typeface="Arial" charset="0"/>
              </a:rPr>
              <a:t>Yüklenicinin </a:t>
            </a:r>
            <a:r>
              <a:rPr lang="tr-TR" sz="2200" dirty="0">
                <a:solidFill>
                  <a:prstClr val="black"/>
                </a:solidFill>
                <a:latin typeface="Times New Roman"/>
                <a:cs typeface="Arial" charset="0"/>
              </a:rPr>
              <a:t>taahhüdünü şartname ve sözleşme hükümlerine göre yerine getirmediğine dair herhangi bir tutanak, rapor vb. </a:t>
            </a:r>
            <a:r>
              <a:rPr lang="tr-TR" sz="2200" b="1" dirty="0">
                <a:solidFill>
                  <a:prstClr val="black"/>
                </a:solidFill>
                <a:latin typeface="Times New Roman"/>
                <a:cs typeface="Arial" charset="0"/>
              </a:rPr>
              <a:t>belgeler düzenlenmeden</a:t>
            </a:r>
            <a:r>
              <a:rPr lang="tr-TR" sz="2200" dirty="0">
                <a:solidFill>
                  <a:prstClr val="black"/>
                </a:solidFill>
                <a:latin typeface="Times New Roman"/>
                <a:cs typeface="Arial" charset="0"/>
              </a:rPr>
              <a:t>, </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9629413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4752528"/>
          </a:xfrm>
        </p:spPr>
        <p:txBody>
          <a:bodyPr rtlCol="0">
            <a:normAutofit/>
          </a:bodyPr>
          <a:lstStyle/>
          <a:p>
            <a:pPr marL="808038" lvl="1" indent="-363538" algn="just" fontAlgn="auto">
              <a:lnSpc>
                <a:spcPts val="3120"/>
              </a:lnSpc>
              <a:spcBef>
                <a:spcPts val="0"/>
              </a:spcBef>
              <a:spcAft>
                <a:spcPts val="0"/>
              </a:spcAft>
              <a:buSzPct val="100000"/>
              <a:buFont typeface="Wingdings" pitchFamily="2" charset="2"/>
              <a:buChar char="Ø"/>
              <a:tabLst>
                <a:tab pos="444500" algn="l"/>
              </a:tabLst>
            </a:pPr>
            <a:r>
              <a:rPr lang="tr-TR" sz="2100" dirty="0">
                <a:solidFill>
                  <a:prstClr val="black"/>
                </a:solidFill>
                <a:latin typeface="Times New Roman"/>
                <a:cs typeface="Arial" charset="0"/>
              </a:rPr>
              <a:t>Yüklenicinin taahhüdünü ihale dokümanı ve sözleşme hükümlerine uygun olarak yerine getirmemesi veya işi süresinde bitirmemesi üzerine gönderilmesi gereken </a:t>
            </a:r>
            <a:r>
              <a:rPr lang="tr-TR" sz="2100" b="1" u="sng" dirty="0">
                <a:solidFill>
                  <a:prstClr val="black"/>
                </a:solidFill>
                <a:latin typeface="Times New Roman"/>
                <a:cs typeface="Arial" charset="0"/>
              </a:rPr>
              <a:t>ihtarname</a:t>
            </a:r>
            <a:r>
              <a:rPr lang="tr-TR" sz="2100" u="sng" dirty="0">
                <a:solidFill>
                  <a:prstClr val="black"/>
                </a:solidFill>
                <a:latin typeface="Times New Roman"/>
                <a:cs typeface="Arial" charset="0"/>
              </a:rPr>
              <a:t>;</a:t>
            </a:r>
          </a:p>
          <a:p>
            <a:pPr marL="985838" lvl="2" indent="-177800" algn="just" fontAlgn="auto">
              <a:lnSpc>
                <a:spcPts val="3120"/>
              </a:lnSpc>
              <a:spcBef>
                <a:spcPts val="1200"/>
              </a:spcBef>
              <a:spcAft>
                <a:spcPts val="0"/>
              </a:spcAft>
              <a:buSzPct val="100000"/>
              <a:buFont typeface="Arial" pitchFamily="34" charset="0"/>
              <a:buChar char="•"/>
              <a:tabLst>
                <a:tab pos="985838" algn="l"/>
              </a:tabLst>
            </a:pPr>
            <a:r>
              <a:rPr lang="tr-TR" sz="2100" u="sng" dirty="0">
                <a:solidFill>
                  <a:prstClr val="black"/>
                </a:solidFill>
                <a:latin typeface="Times New Roman"/>
                <a:cs typeface="Arial" charset="0"/>
              </a:rPr>
              <a:t> Hiç </a:t>
            </a:r>
            <a:r>
              <a:rPr lang="tr-TR" sz="2100" u="sng" dirty="0" smtClean="0">
                <a:solidFill>
                  <a:prstClr val="black"/>
                </a:solidFill>
                <a:latin typeface="Times New Roman"/>
                <a:cs typeface="Arial" charset="0"/>
              </a:rPr>
              <a:t>gönderilmeden yada tebligatının </a:t>
            </a:r>
            <a:r>
              <a:rPr lang="tr-TR" sz="2100" u="sng" dirty="0">
                <a:solidFill>
                  <a:prstClr val="black"/>
                </a:solidFill>
                <a:latin typeface="Times New Roman"/>
                <a:cs typeface="Arial" charset="0"/>
              </a:rPr>
              <a:t>yapılıp yapılmadığına bakılmaksızın </a:t>
            </a:r>
            <a:r>
              <a:rPr lang="tr-TR" sz="2100" i="1" dirty="0">
                <a:solidFill>
                  <a:prstClr val="black"/>
                </a:solidFill>
                <a:latin typeface="Times New Roman"/>
                <a:cs typeface="Arial" charset="0"/>
              </a:rPr>
              <a:t>(yedi + on gün sayılarak) </a:t>
            </a:r>
            <a:r>
              <a:rPr lang="tr-TR" sz="2100" dirty="0">
                <a:solidFill>
                  <a:prstClr val="black"/>
                </a:solidFill>
                <a:latin typeface="Times New Roman"/>
                <a:cs typeface="Arial" charset="0"/>
              </a:rPr>
              <a:t>ihtar süresinin bitimi belirlenerek,  </a:t>
            </a:r>
          </a:p>
          <a:p>
            <a:pPr marL="985838" lvl="2" indent="-177800" algn="just" fontAlgn="auto">
              <a:lnSpc>
                <a:spcPts val="3120"/>
              </a:lnSpc>
              <a:spcBef>
                <a:spcPts val="1200"/>
              </a:spcBef>
              <a:spcAft>
                <a:spcPts val="0"/>
              </a:spcAft>
              <a:buSzPct val="100000"/>
              <a:buFont typeface="Arial" pitchFamily="34" charset="0"/>
              <a:buChar char="•"/>
              <a:tabLst>
                <a:tab pos="985838" algn="l"/>
              </a:tabLst>
            </a:pPr>
            <a:r>
              <a:rPr lang="tr-TR" sz="2100" dirty="0">
                <a:solidFill>
                  <a:prstClr val="black"/>
                </a:solidFill>
                <a:latin typeface="Times New Roman"/>
                <a:cs typeface="Arial" charset="0"/>
              </a:rPr>
              <a:t>Tebligat tarihinden itibaren </a:t>
            </a:r>
            <a:r>
              <a:rPr lang="tr-TR" sz="2100" u="sng" dirty="0">
                <a:solidFill>
                  <a:prstClr val="black"/>
                </a:solidFill>
                <a:latin typeface="Times New Roman"/>
                <a:cs typeface="Arial" charset="0"/>
              </a:rPr>
              <a:t>ihtarnamede belirtilen </a:t>
            </a:r>
            <a:r>
              <a:rPr lang="tr-TR" sz="2100" i="1" u="sng" dirty="0">
                <a:solidFill>
                  <a:prstClr val="black"/>
                </a:solidFill>
                <a:latin typeface="Times New Roman"/>
                <a:cs typeface="Arial" charset="0"/>
              </a:rPr>
              <a:t>(en az 10 (on) </a:t>
            </a:r>
            <a:r>
              <a:rPr lang="tr-TR" sz="2100" i="1" u="sng" dirty="0" smtClean="0">
                <a:solidFill>
                  <a:prstClr val="black"/>
                </a:solidFill>
                <a:latin typeface="Times New Roman"/>
                <a:cs typeface="Arial" charset="0"/>
              </a:rPr>
              <a:t>gün)  </a:t>
            </a:r>
            <a:r>
              <a:rPr lang="tr-TR" sz="2100" u="sng" dirty="0">
                <a:solidFill>
                  <a:prstClr val="black"/>
                </a:solidFill>
                <a:latin typeface="Times New Roman"/>
                <a:cs typeface="Arial" charset="0"/>
              </a:rPr>
              <a:t>süre kadar </a:t>
            </a:r>
            <a:r>
              <a:rPr lang="tr-TR" sz="2100" u="sng" dirty="0" smtClean="0">
                <a:solidFill>
                  <a:prstClr val="black"/>
                </a:solidFill>
                <a:latin typeface="Times New Roman"/>
                <a:cs typeface="Arial" charset="0"/>
              </a:rPr>
              <a:t>beklenmeden </a:t>
            </a:r>
            <a:r>
              <a:rPr lang="tr-TR" sz="2100" dirty="0" smtClean="0">
                <a:solidFill>
                  <a:prstClr val="black"/>
                </a:solidFill>
                <a:latin typeface="Times New Roman"/>
                <a:cs typeface="Arial" charset="0"/>
              </a:rPr>
              <a:t>yüklenicilerin </a:t>
            </a:r>
            <a:r>
              <a:rPr lang="tr-TR" sz="2100" dirty="0">
                <a:solidFill>
                  <a:prstClr val="black"/>
                </a:solidFill>
                <a:latin typeface="Times New Roman"/>
                <a:cs typeface="Arial" charset="0"/>
              </a:rPr>
              <a:t>sözleşmeleri feshedilmekte ve yüklenici yasaklama kararı verilmesi için Kurumumuza bildirimde bulunulmaktadır.</a:t>
            </a:r>
          </a:p>
          <a:p>
            <a:pPr marL="0" lvl="0" indent="0" algn="just" fontAlgn="auto">
              <a:lnSpc>
                <a:spcPts val="3300"/>
              </a:lnSpc>
              <a:spcBef>
                <a:spcPts val="0"/>
              </a:spcBef>
              <a:spcAft>
                <a:spcPts val="0"/>
              </a:spcAft>
              <a:buSzPct val="95000"/>
              <a:buNone/>
            </a:pPr>
            <a:endParaRPr lang="tr-TR" sz="21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751655495"/>
      </p:ext>
    </p:extLst>
  </p:cSld>
  <p:clrMapOvr>
    <a:masterClrMapping/>
  </p:clrMapOvr>
  <p:transition spd="slow">
    <p:pull/>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fontAlgn="auto">
              <a:spcBef>
                <a:spcPts val="0"/>
              </a:spcBef>
              <a:spcAft>
                <a:spcPts val="0"/>
              </a:spcAft>
              <a:buClr>
                <a:srgbClr val="2DA2BF"/>
              </a:buClr>
              <a:buSzPct val="68000"/>
              <a:buNone/>
            </a:pPr>
            <a:r>
              <a:rPr lang="tr-TR" sz="2200" u="sng" dirty="0">
                <a:solidFill>
                  <a:prstClr val="black"/>
                </a:solidFill>
                <a:latin typeface="Times New Roman"/>
                <a:ea typeface="Times New Roman"/>
              </a:rPr>
              <a:t>Kurumlarımızın hukuki yaptırımlarla karşılaşmamaları için 4735 sayılı Kanunun 20 </a:t>
            </a:r>
            <a:r>
              <a:rPr lang="tr-TR" sz="2200" u="sng" dirty="0" err="1">
                <a:solidFill>
                  <a:prstClr val="black"/>
                </a:solidFill>
                <a:latin typeface="Times New Roman"/>
                <a:ea typeface="Times New Roman"/>
              </a:rPr>
              <a:t>nci</a:t>
            </a:r>
            <a:r>
              <a:rPr lang="tr-TR" sz="2200" u="sng" dirty="0">
                <a:solidFill>
                  <a:prstClr val="black"/>
                </a:solidFill>
                <a:latin typeface="Times New Roman"/>
                <a:ea typeface="Times New Roman"/>
              </a:rPr>
              <a:t> maddesinin (a) fıkrası gereğince sözleşmenin feshedilebilmesi için:</a:t>
            </a:r>
          </a:p>
          <a:p>
            <a:pPr marL="355600" lvl="0" indent="-355600" algn="just" fontAlgn="auto">
              <a:lnSpc>
                <a:spcPct val="130000"/>
              </a:lnSpc>
              <a:spcBef>
                <a:spcPts val="1800"/>
              </a:spcBef>
              <a:spcAft>
                <a:spcPts val="0"/>
              </a:spcAft>
              <a:buSzPct val="100000"/>
              <a:buFont typeface="Wingdings" pitchFamily="2" charset="2"/>
              <a:buChar char="Ø"/>
            </a:pPr>
            <a:r>
              <a:rPr lang="tr-TR" sz="2200" dirty="0">
                <a:solidFill>
                  <a:prstClr val="black"/>
                </a:solidFill>
                <a:latin typeface="Times New Roman"/>
                <a:ea typeface="Times New Roman"/>
              </a:rPr>
              <a:t>Yükleniciye en az 10 (on) gün süreli nedenleri açıkça belirtilen </a:t>
            </a:r>
            <a:r>
              <a:rPr lang="tr-TR" sz="2200" b="1" dirty="0">
                <a:solidFill>
                  <a:prstClr val="black"/>
                </a:solidFill>
                <a:latin typeface="Times New Roman"/>
                <a:ea typeface="Times New Roman"/>
              </a:rPr>
              <a:t>ihtarnamenin gönderilmesinin zorunluluk olduğu</a:t>
            </a:r>
            <a:r>
              <a:rPr lang="tr-TR" sz="2200" dirty="0">
                <a:solidFill>
                  <a:prstClr val="black"/>
                </a:solidFill>
                <a:latin typeface="Times New Roman"/>
                <a:ea typeface="Times New Roman"/>
              </a:rPr>
              <a:t>,</a:t>
            </a:r>
          </a:p>
          <a:p>
            <a:pPr marL="355600" lvl="0" indent="-355600" algn="just" fontAlgn="auto">
              <a:lnSpc>
                <a:spcPct val="130000"/>
              </a:lnSpc>
              <a:spcBef>
                <a:spcPts val="1800"/>
              </a:spcBef>
              <a:spcAft>
                <a:spcPts val="0"/>
              </a:spcAft>
              <a:buSzPct val="100000"/>
              <a:buFont typeface="Wingdings" pitchFamily="2" charset="2"/>
              <a:buChar char="Ø"/>
            </a:pPr>
            <a:r>
              <a:rPr lang="tr-TR" sz="2200" b="1" dirty="0" smtClean="0">
                <a:solidFill>
                  <a:prstClr val="black"/>
                </a:solidFill>
                <a:latin typeface="Times New Roman"/>
                <a:ea typeface="Times New Roman"/>
              </a:rPr>
              <a:t>İhtarlı </a:t>
            </a:r>
            <a:r>
              <a:rPr lang="tr-TR" sz="2200" b="1" dirty="0">
                <a:solidFill>
                  <a:prstClr val="black"/>
                </a:solidFill>
                <a:latin typeface="Times New Roman"/>
                <a:ea typeface="Times New Roman"/>
              </a:rPr>
              <a:t>Sürenin ihtarnamenin yükleniciye tebliğinden itibaren başlayacağı,</a:t>
            </a:r>
          </a:p>
          <a:p>
            <a:pPr marL="273050" lvl="0" indent="0" algn="just" fontAlgn="auto">
              <a:lnSpc>
                <a:spcPct val="130000"/>
              </a:lnSpc>
              <a:spcBef>
                <a:spcPts val="0"/>
              </a:spcBef>
              <a:spcAft>
                <a:spcPts val="0"/>
              </a:spcAft>
              <a:buClr>
                <a:srgbClr val="2DA2BF"/>
              </a:buClr>
              <a:buSzPct val="68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671543887"/>
      </p:ext>
    </p:extLst>
  </p:cSld>
  <p:clrMapOvr>
    <a:masterClrMapping/>
  </p:clrMapOvr>
  <p:transition spd="slow">
    <p:pull/>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indent="-355600" algn="just" fontAlgn="auto">
              <a:lnSpc>
                <a:spcPts val="3300"/>
              </a:lnSpc>
              <a:spcBef>
                <a:spcPts val="2400"/>
              </a:spcBef>
              <a:spcAft>
                <a:spcPts val="0"/>
              </a:spcAft>
              <a:buSzPct val="100000"/>
              <a:buFont typeface="Wingdings" pitchFamily="2" charset="2"/>
              <a:buChar char="Ø"/>
            </a:pPr>
            <a:r>
              <a:rPr lang="tr-TR" sz="2200" dirty="0" smtClean="0">
                <a:solidFill>
                  <a:prstClr val="black"/>
                </a:solidFill>
                <a:latin typeface="Times New Roman"/>
                <a:ea typeface="Times New Roman"/>
              </a:rPr>
              <a:t>İhtarnamenin </a:t>
            </a:r>
            <a:r>
              <a:rPr lang="tr-TR" sz="2200" dirty="0">
                <a:solidFill>
                  <a:prstClr val="black"/>
                </a:solidFill>
                <a:latin typeface="Times New Roman"/>
                <a:ea typeface="Times New Roman"/>
              </a:rPr>
              <a:t>tebligat kanunu hükümleri çerçevesinde yüklenicinin sözleşmede belirtmiş olduğu </a:t>
            </a:r>
            <a:r>
              <a:rPr lang="tr-TR" sz="2200" b="1" dirty="0">
                <a:solidFill>
                  <a:prstClr val="black"/>
                </a:solidFill>
                <a:latin typeface="Times New Roman"/>
                <a:ea typeface="Times New Roman"/>
              </a:rPr>
              <a:t>bilinen en son adresine </a:t>
            </a:r>
            <a:r>
              <a:rPr lang="tr-TR" sz="2200" i="1" dirty="0">
                <a:solidFill>
                  <a:prstClr val="black"/>
                </a:solidFill>
                <a:latin typeface="Times New Roman"/>
                <a:ea typeface="Times New Roman"/>
              </a:rPr>
              <a:t>(sözleşmeden sonra yüklenici tarafından idareye adres değişikliği beyanında bulunulmuş ise beyan edilen yeni adrese)</a:t>
            </a:r>
            <a:r>
              <a:rPr lang="tr-TR" sz="2200" dirty="0">
                <a:solidFill>
                  <a:prstClr val="black"/>
                </a:solidFill>
                <a:latin typeface="Times New Roman"/>
                <a:ea typeface="Times New Roman"/>
              </a:rPr>
              <a:t> usulüne uygun olarak gönderilmesi</a:t>
            </a:r>
            <a:r>
              <a:rPr lang="tr-TR" sz="2200" dirty="0" smtClean="0">
                <a:solidFill>
                  <a:prstClr val="black"/>
                </a:solidFill>
                <a:latin typeface="Times New Roman"/>
                <a:ea typeface="Times New Roman"/>
              </a:rPr>
              <a:t>,</a:t>
            </a:r>
          </a:p>
          <a:p>
            <a:pPr marL="355600" lvl="0" indent="-355600" algn="just" fontAlgn="auto">
              <a:lnSpc>
                <a:spcPts val="3300"/>
              </a:lnSpc>
              <a:spcBef>
                <a:spcPts val="2400"/>
              </a:spcBef>
              <a:spcAft>
                <a:spcPts val="0"/>
              </a:spcAft>
              <a:buSzPct val="100000"/>
              <a:buFont typeface="Wingdings" pitchFamily="2" charset="2"/>
              <a:buChar char="Ø"/>
            </a:pPr>
            <a:r>
              <a:rPr lang="tr-TR" sz="2200" dirty="0" smtClean="0">
                <a:solidFill>
                  <a:prstClr val="black"/>
                </a:solidFill>
                <a:latin typeface="Times New Roman"/>
                <a:ea typeface="Times New Roman"/>
              </a:rPr>
              <a:t>Yükleniciye </a:t>
            </a:r>
            <a:r>
              <a:rPr lang="tr-TR" sz="2200" dirty="0">
                <a:solidFill>
                  <a:prstClr val="black"/>
                </a:solidFill>
                <a:latin typeface="Times New Roman"/>
                <a:ea typeface="Times New Roman"/>
              </a:rPr>
              <a:t>verilen </a:t>
            </a:r>
            <a:r>
              <a:rPr lang="tr-TR" sz="2200" b="1" dirty="0" err="1">
                <a:solidFill>
                  <a:prstClr val="black"/>
                </a:solidFill>
                <a:latin typeface="Times New Roman"/>
                <a:ea typeface="Times New Roman"/>
              </a:rPr>
              <a:t>ihtarlı</a:t>
            </a:r>
            <a:r>
              <a:rPr lang="tr-TR" sz="2200" b="1" dirty="0">
                <a:solidFill>
                  <a:prstClr val="black"/>
                </a:solidFill>
                <a:latin typeface="Times New Roman"/>
                <a:ea typeface="Times New Roman"/>
              </a:rPr>
              <a:t> süre bittikten sonra sözleşmenin feshedilmesi gerektiği</a:t>
            </a:r>
            <a:r>
              <a:rPr lang="tr-TR" sz="2200" dirty="0">
                <a:solidFill>
                  <a:prstClr val="black"/>
                </a:solidFill>
                <a:latin typeface="Times New Roman"/>
                <a:ea typeface="Times New Roman"/>
              </a:rPr>
              <a:t> hususlarına dikkat edilmesi gerekmektedir.</a:t>
            </a:r>
          </a:p>
          <a:p>
            <a:pPr marL="355600" indent="-355600" algn="just" fontAlgn="auto">
              <a:lnSpc>
                <a:spcPts val="3300"/>
              </a:lnSpc>
              <a:spcBef>
                <a:spcPts val="2400"/>
              </a:spcBef>
              <a:spcAft>
                <a:spcPts val="0"/>
              </a:spcAft>
              <a:buSzPct val="100000"/>
              <a:buFont typeface="Wingdings" pitchFamily="2" charset="2"/>
              <a:buChar char="Ø"/>
            </a:pPr>
            <a:endParaRPr lang="tr-TR" sz="2200" dirty="0">
              <a:solidFill>
                <a:prstClr val="black"/>
              </a:solidFill>
              <a:latin typeface="Times New Roman"/>
              <a:ea typeface="Times New Roman"/>
            </a:endParaRPr>
          </a:p>
          <a:p>
            <a:pPr marL="355600" lvl="0" indent="-355600" algn="just" fontAlgn="auto">
              <a:lnSpc>
                <a:spcPts val="3300"/>
              </a:lnSpc>
              <a:spcBef>
                <a:spcPts val="2400"/>
              </a:spcBef>
              <a:spcAft>
                <a:spcPts val="0"/>
              </a:spcAft>
              <a:buSzPct val="100000"/>
              <a:buFont typeface="Wingdings" pitchFamily="2" charset="2"/>
              <a:buChar char="Ø"/>
            </a:pPr>
            <a:endParaRPr lang="tr-TR" sz="2200" dirty="0">
              <a:solidFill>
                <a:prstClr val="black"/>
              </a:solidFill>
              <a:latin typeface="Times New Roman"/>
              <a:ea typeface="Times New Roman"/>
            </a:endParaRP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239890272"/>
      </p:ext>
    </p:extLst>
  </p:cSld>
  <p:clrMapOvr>
    <a:masterClrMapping/>
  </p:clrMapOvr>
  <p:transition spd="slow">
    <p:pull/>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392488"/>
          </a:xfrm>
        </p:spPr>
        <p:txBody>
          <a:bodyPr rtlCol="0">
            <a:normAutofit fontScale="92500"/>
          </a:bodyPr>
          <a:lstStyle/>
          <a:p>
            <a:pPr marL="355600" lvl="0" indent="-355600" algn="just">
              <a:lnSpc>
                <a:spcPct val="140000"/>
              </a:lnSpc>
              <a:spcBef>
                <a:spcPts val="0"/>
              </a:spcBef>
              <a:spcAft>
                <a:spcPts val="0"/>
              </a:spcAft>
              <a:buFont typeface="Wingdings" pitchFamily="2" charset="2"/>
              <a:buChar char="Ø"/>
              <a:tabLst>
                <a:tab pos="0" algn="l"/>
              </a:tabLst>
            </a:pPr>
            <a:r>
              <a:rPr lang="tr-TR" sz="2200" b="1" dirty="0">
                <a:solidFill>
                  <a:prstClr val="black"/>
                </a:solidFill>
                <a:latin typeface="Times New Roman"/>
                <a:ea typeface="Times New Roman"/>
              </a:rPr>
              <a:t>Yüklenicinin işçilerine karşı olan yükümlülüklerini </a:t>
            </a:r>
            <a:r>
              <a:rPr lang="tr-TR" sz="2200" dirty="0">
                <a:solidFill>
                  <a:prstClr val="black"/>
                </a:solidFill>
                <a:latin typeface="Times New Roman"/>
                <a:ea typeface="Times New Roman"/>
              </a:rPr>
              <a:t>yerine getirmemesi hali, 4735 sayılı Kanunun 20 inci maddesi kapsamında sözleşmenin feshi sebebi olarak kabul edilmeyeceği gibi 25 inci maddesi kapsamında yasak fiil ve davranış olarak da kabul edilmeyecektir.</a:t>
            </a:r>
          </a:p>
          <a:p>
            <a:pPr marL="355600" lvl="0" indent="-355600" algn="just">
              <a:lnSpc>
                <a:spcPct val="140000"/>
              </a:lnSpc>
              <a:spcBef>
                <a:spcPts val="1800"/>
              </a:spcBef>
              <a:spcAft>
                <a:spcPts val="0"/>
              </a:spcAft>
              <a:buFont typeface="Wingdings" pitchFamily="2" charset="2"/>
              <a:buChar char="Ø"/>
              <a:tabLst>
                <a:tab pos="0" algn="l"/>
              </a:tabLst>
            </a:pPr>
            <a:r>
              <a:rPr lang="tr-TR" sz="2200" dirty="0">
                <a:solidFill>
                  <a:prstClr val="black"/>
                </a:solidFill>
                <a:latin typeface="Times New Roman"/>
                <a:ea typeface="Times New Roman"/>
              </a:rPr>
              <a:t> Ancak, yüklenicinin işçilerine karşı olan yükümlülüğünü yerine getirmemesi nedeniyle, sözleşme konusu taahhüdün ihale dokümanı ve sözleşme hükümleri doğrultusunda yerine getirilmemesi veya işin süresi içerisinde bitirilmemesi durumlarında sözleşmede ve Kanunda belirtilen cezai hükümler uygulanabilecektir</a:t>
            </a:r>
            <a:r>
              <a:rPr lang="tr-TR" sz="2200" dirty="0" smtClean="0">
                <a:solidFill>
                  <a:prstClr val="black"/>
                </a:solidFill>
                <a:latin typeface="Times New Roman"/>
                <a:ea typeface="Times New Roman"/>
              </a:rPr>
              <a:t>.</a:t>
            </a:r>
            <a:endParaRPr lang="tr-TR" sz="2200" dirty="0">
              <a:solidFill>
                <a:prstClr val="black"/>
              </a:solidFill>
              <a:latin typeface="Times New Roman"/>
              <a:ea typeface="Times New Roman"/>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5126264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lvl="0" indent="-355600" algn="just">
              <a:lnSpc>
                <a:spcPct val="160000"/>
              </a:lnSpc>
              <a:spcBef>
                <a:spcPct val="0"/>
              </a:spcBef>
              <a:spcAft>
                <a:spcPts val="0"/>
              </a:spcAft>
              <a:buFont typeface="Wingdings" pitchFamily="2" charset="2"/>
              <a:buChar char="Ø"/>
              <a:tabLst>
                <a:tab pos="0" algn="l"/>
              </a:tabLst>
            </a:pPr>
            <a:r>
              <a:rPr lang="tr-TR" sz="2200" dirty="0">
                <a:solidFill>
                  <a:prstClr val="black"/>
                </a:solidFill>
                <a:latin typeface="Times New Roman"/>
                <a:cs typeface="Arial" charset="0"/>
              </a:rPr>
              <a:t>Personel çalıştırılmasına bağlı hizmet alımlarında; sözleşmenin yasak fiil ve davranış sebebiyle feshi halinde gelir kaydedilen kesin teminattan işçi ücretleri ödenemeyecektir.</a:t>
            </a:r>
          </a:p>
          <a:p>
            <a:pPr marL="355600" lvl="0" indent="-355600" algn="just">
              <a:lnSpc>
                <a:spcPct val="160000"/>
              </a:lnSpc>
              <a:spcBef>
                <a:spcPts val="1800"/>
              </a:spcBef>
              <a:spcAft>
                <a:spcPts val="0"/>
              </a:spcAft>
              <a:buFont typeface="Wingdings" pitchFamily="2" charset="2"/>
              <a:buChar char="Ø"/>
              <a:tabLst>
                <a:tab pos="0" algn="l"/>
              </a:tabLst>
            </a:pPr>
            <a:r>
              <a:rPr lang="tr-TR" sz="2200" dirty="0">
                <a:solidFill>
                  <a:prstClr val="black"/>
                </a:solidFill>
                <a:latin typeface="Times New Roman"/>
                <a:cs typeface="Arial" charset="0"/>
              </a:rPr>
              <a:t> Ancak sözleşme süresi bitmiş ve işçi ücretlerinin ödenmediğinin kesin olarak tespit edilmesi halinde ödenmeyen miktar belirlenerek, öncelikle yüklenicinin hak edişinden daha sonrada teminatından bu ücretlerin ödenmesi gerekmektedir.</a:t>
            </a: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691185583"/>
      </p:ext>
    </p:extLst>
  </p:cSld>
  <p:clrMapOvr>
    <a:masterClrMapping/>
  </p:clrMapOvr>
  <p:transition spd="slow">
    <p:pull/>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88840"/>
            <a:ext cx="8229600" cy="4608512"/>
          </a:xfrm>
        </p:spPr>
        <p:txBody>
          <a:bodyPr rtlCol="0">
            <a:normAutofit/>
          </a:bodyPr>
          <a:lstStyle/>
          <a:p>
            <a:pPr marL="0" lvl="0" indent="0" algn="just">
              <a:lnSpc>
                <a:spcPts val="3200"/>
              </a:lnSpc>
              <a:spcBef>
                <a:spcPts val="0"/>
              </a:spcBef>
              <a:spcAft>
                <a:spcPts val="0"/>
              </a:spcAft>
              <a:buNone/>
              <a:tabLst>
                <a:tab pos="0" algn="l"/>
              </a:tabLst>
            </a:pPr>
            <a:r>
              <a:rPr lang="tr-TR" sz="2200" b="1" u="sng" dirty="0" smtClean="0">
                <a:solidFill>
                  <a:prstClr val="black"/>
                </a:solidFill>
                <a:latin typeface="Times New Roman"/>
                <a:ea typeface="Times New Roman"/>
              </a:rPr>
              <a:t>Muayene İşlemleri İle İlgili Dikkat Edilecek Hususlar:</a:t>
            </a:r>
          </a:p>
          <a:p>
            <a:pPr marL="355600" lvl="0" indent="-355600" algn="just">
              <a:lnSpc>
                <a:spcPts val="3200"/>
              </a:lnSpc>
              <a:spcBef>
                <a:spcPts val="240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 </a:t>
            </a:r>
            <a:r>
              <a:rPr lang="tr-TR" sz="2200" dirty="0">
                <a:solidFill>
                  <a:prstClr val="black"/>
                </a:solidFill>
                <a:latin typeface="Times New Roman"/>
                <a:ea typeface="Times New Roman"/>
              </a:rPr>
              <a:t>son teslim tarihinden önce teslim edilen malın sözleşme ve eklerine uygun olmadığının tespit edilmesi durumunda, yüklenici sözleşmede öngörülen teslim süresi içinde malını alıp yenisi getirmekte veya itiraz muayenesi istemekte serbesttir. </a:t>
            </a:r>
            <a:endParaRPr lang="tr-TR" sz="2200" i="1" dirty="0">
              <a:solidFill>
                <a:prstClr val="black"/>
              </a:solidFill>
              <a:latin typeface="Times New Roman"/>
              <a:ea typeface="Times New Roman"/>
            </a:endParaRPr>
          </a:p>
          <a:p>
            <a:pPr marL="355600" lvl="0" indent="-355600" algn="just">
              <a:lnSpc>
                <a:spcPts val="3200"/>
              </a:lnSpc>
              <a:spcBef>
                <a:spcPts val="2400"/>
              </a:spcBef>
              <a:spcAft>
                <a:spcPts val="0"/>
              </a:spcAft>
              <a:buFont typeface="Wingdings" pitchFamily="2" charset="2"/>
              <a:buChar char="Ø"/>
              <a:tabLst>
                <a:tab pos="0" algn="l"/>
              </a:tabLst>
            </a:pPr>
            <a:r>
              <a:rPr lang="tr-TR" sz="2200" dirty="0">
                <a:solidFill>
                  <a:prstClr val="black"/>
                </a:solidFill>
                <a:latin typeface="Times New Roman"/>
                <a:ea typeface="Times New Roman"/>
              </a:rPr>
              <a:t>İdare, son teslim tarihinden önce teslim edilen malın sözleşme ve eklerine uygun olmaması halinde teslim süresi içerisinde yüklenici tarafından sözleşme ve eklerine uygun </a:t>
            </a:r>
            <a:r>
              <a:rPr lang="tr-TR" sz="2200" b="1" dirty="0">
                <a:solidFill>
                  <a:prstClr val="black"/>
                </a:solidFill>
                <a:latin typeface="Times New Roman"/>
                <a:ea typeface="Times New Roman"/>
              </a:rPr>
              <a:t>mal teslim edebilme sayısını </a:t>
            </a:r>
            <a:r>
              <a:rPr lang="tr-TR" sz="2200" dirty="0">
                <a:solidFill>
                  <a:prstClr val="black"/>
                </a:solidFill>
                <a:latin typeface="Times New Roman"/>
                <a:ea typeface="Times New Roman"/>
              </a:rPr>
              <a:t>sözleşmenin ilgili maddesinde düzenler</a:t>
            </a:r>
            <a:r>
              <a:rPr lang="tr-TR" sz="2200" dirty="0" smtClean="0">
                <a:solidFill>
                  <a:prstClr val="black"/>
                </a:solidFill>
                <a:latin typeface="Times New Roman"/>
                <a:ea typeface="Times New Roman"/>
              </a:rPr>
              <a:t>.</a:t>
            </a:r>
            <a:endParaRPr lang="tr-TR" sz="2200" dirty="0">
              <a:solidFill>
                <a:prstClr val="black"/>
              </a:solidFill>
              <a:latin typeface="Times New Roman"/>
              <a:ea typeface="Times New Roman"/>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3307188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320480"/>
          </a:xfrm>
        </p:spPr>
        <p:txBody>
          <a:bodyPr rtlCol="0">
            <a:normAutofit/>
          </a:bodyPr>
          <a:lstStyle/>
          <a:p>
            <a:pPr marL="355600" lvl="0" indent="-355600" algn="just">
              <a:lnSpc>
                <a:spcPts val="3200"/>
              </a:lnSpc>
              <a:spcBef>
                <a:spcPts val="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Ancak </a:t>
            </a:r>
            <a:r>
              <a:rPr lang="tr-TR" sz="2200" dirty="0">
                <a:solidFill>
                  <a:prstClr val="black"/>
                </a:solidFill>
                <a:latin typeface="Times New Roman"/>
                <a:ea typeface="Times New Roman"/>
              </a:rPr>
              <a:t>verilen süre içerisinde yeni mal tesliminin yapılmaması veya teslim edilen malın sözleşme ve eklerine uygun olmaması halinde, ihtar çekilir</a:t>
            </a:r>
            <a:r>
              <a:rPr lang="tr-TR" sz="2200" dirty="0" smtClean="0">
                <a:solidFill>
                  <a:prstClr val="black"/>
                </a:solidFill>
                <a:latin typeface="Times New Roman"/>
                <a:ea typeface="Times New Roman"/>
              </a:rPr>
              <a:t>. </a:t>
            </a:r>
          </a:p>
          <a:p>
            <a:pPr marL="355600" lvl="0" indent="-355600" algn="just">
              <a:lnSpc>
                <a:spcPts val="2500"/>
              </a:lnSpc>
              <a:spcBef>
                <a:spcPts val="0"/>
              </a:spcBef>
              <a:spcAft>
                <a:spcPts val="0"/>
              </a:spcAft>
              <a:buNone/>
              <a:tabLst>
                <a:tab pos="0" algn="l"/>
              </a:tabLst>
            </a:pPr>
            <a:r>
              <a:rPr lang="tr-TR" sz="2200" i="1" dirty="0" smtClean="0">
                <a:solidFill>
                  <a:prstClr val="black"/>
                </a:solidFill>
                <a:latin typeface="Times New Roman"/>
                <a:ea typeface="Times New Roman"/>
              </a:rPr>
              <a:t>    </a:t>
            </a:r>
            <a:r>
              <a:rPr lang="tr-TR" sz="1400" i="1" dirty="0" smtClean="0">
                <a:solidFill>
                  <a:prstClr val="black"/>
                </a:solidFill>
                <a:latin typeface="Times New Roman"/>
                <a:ea typeface="Times New Roman"/>
              </a:rPr>
              <a:t>(</a:t>
            </a:r>
            <a:r>
              <a:rPr lang="tr-TR" sz="1400" i="1" dirty="0">
                <a:solidFill>
                  <a:prstClr val="black"/>
                </a:solidFill>
                <a:latin typeface="Times New Roman"/>
                <a:ea typeface="Times New Roman"/>
              </a:rPr>
              <a:t>Mal Alımlarına Ait Tip Sözleşme – Mal Alımları Denetim Muayene ve Kabul İşlemlerine Dair Yönetmelik )</a:t>
            </a:r>
          </a:p>
          <a:p>
            <a:pPr marL="355600" lvl="0" indent="-355600" algn="just">
              <a:lnSpc>
                <a:spcPts val="3200"/>
              </a:lnSpc>
              <a:spcBef>
                <a:spcPts val="300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İhtarda </a:t>
            </a:r>
            <a:r>
              <a:rPr lang="tr-TR" sz="2200" dirty="0">
                <a:solidFill>
                  <a:prstClr val="black"/>
                </a:solidFill>
                <a:latin typeface="Times New Roman"/>
                <a:ea typeface="Times New Roman"/>
              </a:rPr>
              <a:t>belirtilen sürenin bitmesine rağmen aynı durumun devam etmesi halinde, ayrıca protesto çekmeye gerek kalmaksızın kesin teminat ve varsa ek kesin teminatlar gelir kaydedilir ve sözleşme feshedilerek, alım konusu iş genel hükümlere göre tasfiye edilir</a:t>
            </a:r>
            <a:r>
              <a:rPr lang="tr-TR" sz="2200" dirty="0" smtClean="0">
                <a:solidFill>
                  <a:prstClr val="black"/>
                </a:solidFill>
                <a:latin typeface="Times New Roman"/>
                <a:ea typeface="Times New Roman"/>
              </a:rPr>
              <a:t>.</a:t>
            </a:r>
          </a:p>
          <a:p>
            <a:pPr marL="355600" lvl="0" indent="-355600" algn="just">
              <a:lnSpc>
                <a:spcPts val="3200"/>
              </a:lnSpc>
              <a:spcBef>
                <a:spcPts val="0"/>
              </a:spcBef>
              <a:spcAft>
                <a:spcPts val="0"/>
              </a:spcAft>
              <a:buFont typeface="Wingdings" pitchFamily="2" charset="2"/>
              <a:buChar char="Ø"/>
              <a:tabLst>
                <a:tab pos="0" algn="l"/>
              </a:tabLst>
            </a:pPr>
            <a:endParaRPr lang="tr-TR" sz="1400" dirty="0" smtClean="0">
              <a:solidFill>
                <a:prstClr val="black"/>
              </a:solidFill>
              <a:latin typeface="Times New Roman"/>
              <a:ea typeface="Times New Roman"/>
            </a:endParaRPr>
          </a:p>
          <a:p>
            <a:pPr marL="0" lvl="0" indent="0" algn="just">
              <a:lnSpc>
                <a:spcPts val="2500"/>
              </a:lnSpc>
              <a:spcBef>
                <a:spcPts val="0"/>
              </a:spcBef>
              <a:spcAft>
                <a:spcPts val="0"/>
              </a:spcAft>
              <a:buNone/>
              <a:tabLst>
                <a:tab pos="0" algn="l"/>
              </a:tabLst>
            </a:pPr>
            <a:endParaRPr lang="tr-TR" sz="1400" i="1" dirty="0">
              <a:solidFill>
                <a:prstClr val="black"/>
              </a:solidFill>
              <a:latin typeface="Times New Roman"/>
              <a:ea typeface="Times New Roman"/>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195369816"/>
      </p:ext>
    </p:extLst>
  </p:cSld>
  <p:clrMapOvr>
    <a:masterClrMapping/>
  </p:clrMapOvr>
  <p:transition spd="slow">
    <p:pull/>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320480"/>
          </a:xfrm>
        </p:spPr>
        <p:txBody>
          <a:bodyPr rtlCol="0">
            <a:normAutofit/>
          </a:bodyPr>
          <a:lstStyle/>
          <a:p>
            <a:pPr marL="355600" lvl="0" indent="-355600" algn="just">
              <a:lnSpc>
                <a:spcPts val="3200"/>
              </a:lnSpc>
              <a:spcBef>
                <a:spcPts val="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İşin </a:t>
            </a:r>
            <a:r>
              <a:rPr lang="tr-TR" sz="2200" dirty="0">
                <a:solidFill>
                  <a:prstClr val="black"/>
                </a:solidFill>
                <a:latin typeface="Times New Roman"/>
                <a:ea typeface="Times New Roman"/>
              </a:rPr>
              <a:t>süresi dolmuşsa ihale dokümanında belirtilen ihtarlı süre verilerek bu süre içinde </a:t>
            </a:r>
            <a:r>
              <a:rPr lang="tr-TR" sz="2200" b="1" dirty="0">
                <a:solidFill>
                  <a:prstClr val="black"/>
                </a:solidFill>
                <a:latin typeface="Times New Roman"/>
                <a:ea typeface="Times New Roman"/>
              </a:rPr>
              <a:t>bir defa olmak üzere getirilecek mallar teslim alınarak muayeneleri </a:t>
            </a:r>
            <a:r>
              <a:rPr lang="tr-TR" sz="2200" dirty="0">
                <a:solidFill>
                  <a:prstClr val="black"/>
                </a:solidFill>
                <a:latin typeface="Times New Roman"/>
                <a:ea typeface="Times New Roman"/>
              </a:rPr>
              <a:t>yapılır.</a:t>
            </a:r>
          </a:p>
          <a:p>
            <a:pPr marL="355600" lvl="0" indent="-355600" algn="just">
              <a:lnSpc>
                <a:spcPts val="3200"/>
              </a:lnSpc>
              <a:spcBef>
                <a:spcPts val="300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Uygun </a:t>
            </a:r>
            <a:r>
              <a:rPr lang="tr-TR" sz="2200" dirty="0">
                <a:solidFill>
                  <a:prstClr val="black"/>
                </a:solidFill>
                <a:latin typeface="Times New Roman"/>
                <a:ea typeface="Times New Roman"/>
              </a:rPr>
              <a:t>çıkmayan mallar yerine yeniden getirilen malların muayene sonucunun da olumsuz çıkması durumunda yüklenici idarenin deposundaki malın tamamını ihale dokümanında belirtilen süre içerisinde geri almak zorundadır. </a:t>
            </a:r>
            <a:endParaRPr lang="tr-TR" sz="2200" dirty="0" smtClean="0">
              <a:solidFill>
                <a:prstClr val="black"/>
              </a:solidFill>
              <a:latin typeface="Times New Roman"/>
              <a:ea typeface="Times New Roman"/>
            </a:endParaRPr>
          </a:p>
          <a:p>
            <a:pPr marL="0" lvl="0" indent="0" algn="just">
              <a:lnSpc>
                <a:spcPts val="3200"/>
              </a:lnSpc>
              <a:spcBef>
                <a:spcPts val="1200"/>
              </a:spcBef>
              <a:spcAft>
                <a:spcPts val="0"/>
              </a:spcAft>
              <a:buNone/>
              <a:tabLst>
                <a:tab pos="0" algn="l"/>
              </a:tabLst>
            </a:pPr>
            <a:r>
              <a:rPr lang="tr-TR" sz="1400" i="1" dirty="0" smtClean="0">
                <a:solidFill>
                  <a:prstClr val="black"/>
                </a:solidFill>
                <a:latin typeface="Times New Roman"/>
                <a:ea typeface="Times New Roman"/>
              </a:rPr>
              <a:t>(</a:t>
            </a:r>
            <a:r>
              <a:rPr lang="tr-TR" sz="1400" i="1" dirty="0">
                <a:solidFill>
                  <a:prstClr val="black"/>
                </a:solidFill>
                <a:latin typeface="Times New Roman"/>
                <a:ea typeface="Times New Roman"/>
              </a:rPr>
              <a:t>Mal Alımlarına Ait Tip Sözleşme – Mal Alımları Denetim Muayene ve Kabul İşlemlerine Dair Yönetmelik</a:t>
            </a:r>
            <a:r>
              <a:rPr lang="tr-TR" sz="1400" i="1" dirty="0" smtClean="0">
                <a:solidFill>
                  <a:prstClr val="black"/>
                </a:solidFill>
                <a:latin typeface="Times New Roman"/>
                <a:ea typeface="Times New Roman"/>
              </a:rPr>
              <a:t>)</a:t>
            </a:r>
          </a:p>
          <a:p>
            <a:pPr marL="0" lvl="0" indent="0" algn="just">
              <a:lnSpc>
                <a:spcPts val="3200"/>
              </a:lnSpc>
              <a:spcBef>
                <a:spcPts val="1200"/>
              </a:spcBef>
              <a:spcAft>
                <a:spcPts val="0"/>
              </a:spcAft>
              <a:buNone/>
              <a:tabLst>
                <a:tab pos="0" algn="l"/>
              </a:tabLst>
            </a:pPr>
            <a:endParaRPr lang="tr-TR" sz="1400" i="1" dirty="0">
              <a:solidFill>
                <a:prstClr val="black"/>
              </a:solidFill>
              <a:latin typeface="Times New Roman"/>
              <a:ea typeface="Times New Roman"/>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00B050"/>
                </a:solidFill>
                <a:latin typeface="Times New Roman" pitchFamily="18" charset="0"/>
                <a:cs typeface="Times New Roman" pitchFamily="18" charset="0"/>
              </a:rPr>
              <a:t>C.2. 4735 </a:t>
            </a:r>
            <a:r>
              <a:rPr lang="tr-TR" sz="2400" b="1" kern="0" dirty="0">
                <a:solidFill>
                  <a:srgbClr val="00B050"/>
                </a:solidFill>
                <a:latin typeface="Times New Roman" pitchFamily="18" charset="0"/>
                <a:cs typeface="Times New Roman" pitchFamily="18" charset="0"/>
              </a:rPr>
              <a:t>Sayılı Kanun Kapsamında Tesis Edilen Yasaklama İşlemlerinde Dikkat Edilecek </a:t>
            </a:r>
            <a:r>
              <a:rPr lang="tr-TR" sz="2400" b="1" kern="0" dirty="0" smtClean="0">
                <a:solidFill>
                  <a:srgbClr val="00B050"/>
                </a:solidFill>
                <a:latin typeface="Times New Roman" pitchFamily="18" charset="0"/>
                <a:cs typeface="Times New Roman" pitchFamily="18" charset="0"/>
              </a:rPr>
              <a:t>Hususlar</a:t>
            </a:r>
            <a:endParaRPr lang="tr-TR" sz="2400" b="1" kern="0"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3213153972"/>
      </p:ext>
    </p:extLst>
  </p:cSld>
  <p:clrMapOvr>
    <a:masterClrMapping/>
  </p:clrMapOvr>
  <p:transition spd="slow">
    <p:pull/>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 name="Başlık 2"/>
          <p:cNvSpPr txBox="1">
            <a:spLocks/>
          </p:cNvSpPr>
          <p:nvPr/>
        </p:nvSpPr>
        <p:spPr bwMode="auto">
          <a:xfrm>
            <a:off x="1191404" y="2173330"/>
            <a:ext cx="6707088" cy="312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1200"/>
              </a:spcBef>
              <a:spcAft>
                <a:spcPts val="0"/>
              </a:spcAft>
            </a:pPr>
            <a:r>
              <a:rPr lang="tr-TR" sz="2400" b="1" kern="0" dirty="0" smtClean="0">
                <a:solidFill>
                  <a:schemeClr val="tx2">
                    <a:lumMod val="60000"/>
                    <a:lumOff val="40000"/>
                  </a:schemeClr>
                </a:solidFill>
                <a:latin typeface="Times New Roman" pitchFamily="18" charset="0"/>
                <a:cs typeface="Times New Roman" pitchFamily="18" charset="0"/>
              </a:rPr>
              <a:t> </a:t>
            </a:r>
            <a:r>
              <a:rPr lang="tr-TR" sz="3200" b="1" kern="0" dirty="0" smtClean="0">
                <a:solidFill>
                  <a:schemeClr val="tx2">
                    <a:lumMod val="60000"/>
                    <a:lumOff val="40000"/>
                  </a:schemeClr>
                </a:solidFill>
                <a:latin typeface="Times New Roman" pitchFamily="18" charset="0"/>
                <a:cs typeface="Times New Roman" pitchFamily="18" charset="0"/>
              </a:rPr>
              <a:t>2886 SAYILI KANUN KAPSAMINDA TESİS EDİLEN YASAKLAMA İŞLEMLERİNDE DİKKAT EDİLECEK HUSUSALAR</a:t>
            </a:r>
            <a:endParaRPr lang="tr-TR" sz="3200" b="1" kern="0" dirty="0">
              <a:solidFill>
                <a:schemeClr val="tx2">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970759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fontAlgn="auto">
              <a:lnSpc>
                <a:spcPts val="3300"/>
              </a:lnSpc>
              <a:spcBef>
                <a:spcPts val="0"/>
              </a:spcBef>
              <a:spcAft>
                <a:spcPts val="0"/>
              </a:spcAft>
              <a:buSzPct val="95000"/>
              <a:buNone/>
            </a:pPr>
            <a:r>
              <a:rPr lang="tr-TR" sz="2200" u="sng" dirty="0">
                <a:solidFill>
                  <a:prstClr val="black"/>
                </a:solidFill>
                <a:latin typeface="Times New Roman" pitchFamily="18" charset="0"/>
                <a:cs typeface="Times New Roman" pitchFamily="18" charset="0"/>
              </a:rPr>
              <a:t>Sonuç olarak</a:t>
            </a:r>
            <a:r>
              <a:rPr lang="tr-TR" sz="2200" u="sng" dirty="0" smtClean="0">
                <a:solidFill>
                  <a:prstClr val="black"/>
                </a:solidFill>
                <a:latin typeface="Times New Roman" pitchFamily="18" charset="0"/>
                <a:cs typeface="Times New Roman" pitchFamily="18" charset="0"/>
              </a:rPr>
              <a:t>;</a:t>
            </a:r>
          </a:p>
          <a:p>
            <a:pPr marL="0" lvl="0" indent="0" algn="just" fontAlgn="auto">
              <a:lnSpc>
                <a:spcPts val="3300"/>
              </a:lnSpc>
              <a:spcBef>
                <a:spcPts val="0"/>
              </a:spcBef>
              <a:spcAft>
                <a:spcPts val="0"/>
              </a:spcAft>
              <a:buSzPct val="95000"/>
              <a:buNone/>
            </a:pPr>
            <a:endParaRPr lang="tr-TR" sz="2200" u="sng" dirty="0">
              <a:solidFill>
                <a:prstClr val="black"/>
              </a:solidFill>
              <a:latin typeface="Times New Roman" pitchFamily="18" charset="0"/>
              <a:cs typeface="Times New Roman" pitchFamily="18" charset="0"/>
            </a:endParaRPr>
          </a:p>
          <a:p>
            <a:pPr lvl="0" algn="just" fontAlgn="auto">
              <a:lnSpc>
                <a:spcPts val="3300"/>
              </a:lnSpc>
              <a:spcBef>
                <a:spcPts val="0"/>
              </a:spcBef>
              <a:spcAft>
                <a:spcPts val="0"/>
              </a:spcAft>
              <a:buSzPct val="95000"/>
              <a:buFont typeface="Wingdings" pitchFamily="2" charset="2"/>
              <a:buChar char="v"/>
            </a:pPr>
            <a:r>
              <a:rPr lang="tr-TR" sz="2200" dirty="0">
                <a:solidFill>
                  <a:prstClr val="black"/>
                </a:solidFill>
                <a:latin typeface="Times New Roman" pitchFamily="18" charset="0"/>
                <a:cs typeface="Times New Roman" pitchFamily="18" charset="0"/>
              </a:rPr>
              <a:t>Sözleşme, münferit sözleşme ve çerçeve anlaşma yapmayanlar hakkında </a:t>
            </a:r>
            <a:r>
              <a:rPr lang="tr-TR" sz="2200" b="1" dirty="0">
                <a:solidFill>
                  <a:prstClr val="black"/>
                </a:solidFill>
                <a:latin typeface="Times New Roman" pitchFamily="18" charset="0"/>
                <a:cs typeface="Times New Roman" pitchFamily="18" charset="0"/>
              </a:rPr>
              <a:t>altı aydan az olmamak üzere bir yıla kadar</a:t>
            </a:r>
            <a:r>
              <a:rPr lang="tr-TR" sz="2200" dirty="0">
                <a:solidFill>
                  <a:prstClr val="black"/>
                </a:solidFill>
                <a:latin typeface="Times New Roman" pitchFamily="18" charset="0"/>
                <a:cs typeface="Times New Roman" pitchFamily="18" charset="0"/>
              </a:rPr>
              <a:t>, </a:t>
            </a:r>
            <a:endParaRPr lang="tr-TR" sz="2200" dirty="0" smtClean="0">
              <a:solidFill>
                <a:prstClr val="black"/>
              </a:solidFill>
              <a:latin typeface="Times New Roman" pitchFamily="18" charset="0"/>
              <a:cs typeface="Times New Roman" pitchFamily="18" charset="0"/>
            </a:endParaRPr>
          </a:p>
          <a:p>
            <a:pPr lvl="0" algn="just" fontAlgn="auto">
              <a:lnSpc>
                <a:spcPts val="3300"/>
              </a:lnSpc>
              <a:spcBef>
                <a:spcPts val="1800"/>
              </a:spcBef>
              <a:spcAft>
                <a:spcPts val="0"/>
              </a:spcAft>
              <a:buSzPct val="95000"/>
              <a:buFont typeface="Wingdings" pitchFamily="2" charset="2"/>
              <a:buChar char="v"/>
            </a:pPr>
            <a:r>
              <a:rPr lang="tr-TR" sz="2200" dirty="0" smtClean="0">
                <a:solidFill>
                  <a:prstClr val="black"/>
                </a:solidFill>
                <a:latin typeface="Times New Roman" pitchFamily="18" charset="0"/>
                <a:cs typeface="Times New Roman" pitchFamily="18" charset="0"/>
              </a:rPr>
              <a:t>4734 </a:t>
            </a:r>
            <a:r>
              <a:rPr lang="tr-TR" sz="2200" dirty="0">
                <a:solidFill>
                  <a:prstClr val="black"/>
                </a:solidFill>
                <a:latin typeface="Times New Roman" pitchFamily="18" charset="0"/>
                <a:cs typeface="Times New Roman" pitchFamily="18" charset="0"/>
              </a:rPr>
              <a:t>sayılı Kanunun diğer maddelerinde belirtilen </a:t>
            </a:r>
            <a:r>
              <a:rPr lang="tr-TR" sz="2200" dirty="0" smtClean="0">
                <a:solidFill>
                  <a:prstClr val="black"/>
                </a:solidFill>
                <a:latin typeface="Times New Roman" pitchFamily="18" charset="0"/>
                <a:cs typeface="Times New Roman" pitchFamily="18" charset="0"/>
              </a:rPr>
              <a:t>yasak fiil </a:t>
            </a:r>
            <a:r>
              <a:rPr lang="tr-TR" sz="2200" dirty="0">
                <a:solidFill>
                  <a:prstClr val="black"/>
                </a:solidFill>
                <a:latin typeface="Times New Roman" pitchFamily="18" charset="0"/>
                <a:cs typeface="Times New Roman" pitchFamily="18" charset="0"/>
              </a:rPr>
              <a:t>veya davranışlarda bulunanlar hakkında </a:t>
            </a:r>
            <a:r>
              <a:rPr lang="tr-TR" sz="2200" b="1" dirty="0">
                <a:solidFill>
                  <a:prstClr val="black"/>
                </a:solidFill>
                <a:latin typeface="Times New Roman" pitchFamily="18" charset="0"/>
                <a:cs typeface="Times New Roman" pitchFamily="18" charset="0"/>
              </a:rPr>
              <a:t>bir yıldan az olmamak üzere iki yıla kadar</a:t>
            </a:r>
            <a:r>
              <a:rPr lang="tr-TR" sz="2200" dirty="0">
                <a:solidFill>
                  <a:prstClr val="black"/>
                </a:solidFill>
                <a:latin typeface="Times New Roman" pitchFamily="18" charset="0"/>
                <a:cs typeface="Times New Roman" pitchFamily="18" charset="0"/>
              </a:rPr>
              <a:t>, </a:t>
            </a:r>
          </a:p>
          <a:p>
            <a:pPr marL="0" lvl="0" indent="0" algn="just" fontAlgn="auto">
              <a:lnSpc>
                <a:spcPts val="3300"/>
              </a:lnSpc>
              <a:spcBef>
                <a:spcPts val="1200"/>
              </a:spcBef>
              <a:spcAft>
                <a:spcPts val="0"/>
              </a:spcAft>
              <a:buSzPct val="95000"/>
              <a:buNone/>
            </a:pPr>
            <a:r>
              <a:rPr lang="tr-TR" sz="2200" dirty="0">
                <a:solidFill>
                  <a:prstClr val="black"/>
                </a:solidFill>
                <a:latin typeface="Times New Roman" pitchFamily="18" charset="0"/>
                <a:cs typeface="Times New Roman" pitchFamily="18" charset="0"/>
              </a:rPr>
              <a:t>ihalelere katılmaktan yasaklama kararı verilir.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A.1. İhale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3627497973"/>
      </p:ext>
    </p:extLst>
  </p:cSld>
  <p:clrMapOvr>
    <a:masterClrMapping/>
  </p:clrMapOvr>
  <p:transition spd="slow">
    <p:pull/>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916832"/>
            <a:ext cx="8229600" cy="4752528"/>
          </a:xfrm>
        </p:spPr>
        <p:txBody>
          <a:bodyPr rtlCol="0">
            <a:normAutofit lnSpcReduction="10000"/>
          </a:bodyPr>
          <a:lstStyle/>
          <a:p>
            <a:pPr marL="355600" lvl="0" indent="-355600" algn="just">
              <a:lnSpc>
                <a:spcPct val="140000"/>
              </a:lnSpc>
              <a:spcBef>
                <a:spcPts val="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Kanunun </a:t>
            </a:r>
            <a:r>
              <a:rPr lang="tr-TR" sz="2200" dirty="0">
                <a:solidFill>
                  <a:prstClr val="black"/>
                </a:solidFill>
                <a:latin typeface="Times New Roman"/>
                <a:ea typeface="Times New Roman"/>
              </a:rPr>
              <a:t>57 </a:t>
            </a:r>
            <a:r>
              <a:rPr lang="tr-TR" sz="2200" dirty="0" err="1">
                <a:solidFill>
                  <a:prstClr val="black"/>
                </a:solidFill>
                <a:latin typeface="Times New Roman"/>
                <a:ea typeface="Times New Roman"/>
              </a:rPr>
              <a:t>nci</a:t>
            </a:r>
            <a:r>
              <a:rPr lang="tr-TR" sz="2200" dirty="0">
                <a:solidFill>
                  <a:prstClr val="black"/>
                </a:solidFill>
                <a:latin typeface="Times New Roman"/>
                <a:ea typeface="Times New Roman"/>
              </a:rPr>
              <a:t> </a:t>
            </a:r>
            <a:r>
              <a:rPr lang="tr-TR" sz="2200" dirty="0" smtClean="0">
                <a:solidFill>
                  <a:prstClr val="black"/>
                </a:solidFill>
                <a:latin typeface="Times New Roman"/>
                <a:ea typeface="Times New Roman"/>
              </a:rPr>
              <a:t>maddesi gereğince </a:t>
            </a:r>
            <a:r>
              <a:rPr lang="tr-TR" sz="2200" dirty="0">
                <a:solidFill>
                  <a:prstClr val="black"/>
                </a:solidFill>
                <a:latin typeface="Times New Roman"/>
                <a:ea typeface="Times New Roman"/>
              </a:rPr>
              <a:t>ihale uhdesinde kalan firmaya gönderilen </a:t>
            </a:r>
            <a:r>
              <a:rPr lang="tr-TR" sz="2200" b="1" dirty="0">
                <a:solidFill>
                  <a:prstClr val="black"/>
                </a:solidFill>
                <a:latin typeface="Times New Roman"/>
                <a:ea typeface="Times New Roman"/>
              </a:rPr>
              <a:t>ihale kararında </a:t>
            </a:r>
            <a:r>
              <a:rPr lang="tr-TR" sz="2200" dirty="0">
                <a:solidFill>
                  <a:prstClr val="black"/>
                </a:solidFill>
                <a:latin typeface="Times New Roman"/>
                <a:ea typeface="Times New Roman"/>
              </a:rPr>
              <a:t>(sözleşmeye davet yazısı niteliğinde olduğundan)</a:t>
            </a:r>
            <a:r>
              <a:rPr lang="tr-TR" sz="2200" b="1" dirty="0">
                <a:solidFill>
                  <a:prstClr val="black"/>
                </a:solidFill>
                <a:latin typeface="Times New Roman"/>
                <a:ea typeface="Times New Roman"/>
              </a:rPr>
              <a:t> “ 15 (</a:t>
            </a:r>
            <a:r>
              <a:rPr lang="tr-TR" sz="2200" b="1" dirty="0" err="1">
                <a:solidFill>
                  <a:prstClr val="black"/>
                </a:solidFill>
                <a:latin typeface="Times New Roman"/>
                <a:ea typeface="Times New Roman"/>
              </a:rPr>
              <a:t>onbeş</a:t>
            </a:r>
            <a:r>
              <a:rPr lang="tr-TR" sz="2200" b="1" dirty="0">
                <a:solidFill>
                  <a:prstClr val="black"/>
                </a:solidFill>
                <a:latin typeface="Times New Roman"/>
                <a:ea typeface="Times New Roman"/>
              </a:rPr>
              <a:t>) gün ” </a:t>
            </a:r>
            <a:r>
              <a:rPr lang="tr-TR" sz="2200" dirty="0">
                <a:solidFill>
                  <a:prstClr val="black"/>
                </a:solidFill>
                <a:latin typeface="Times New Roman"/>
                <a:ea typeface="Times New Roman"/>
              </a:rPr>
              <a:t>süre verilmesi </a:t>
            </a:r>
            <a:r>
              <a:rPr lang="tr-TR" sz="2200" dirty="0" smtClean="0">
                <a:solidFill>
                  <a:prstClr val="black"/>
                </a:solidFill>
                <a:latin typeface="Times New Roman"/>
                <a:ea typeface="Times New Roman"/>
              </a:rPr>
              <a:t>ve firmaya ayrıca bir sözleşmeye davet yazısı gönderilmemesi gerektiği,</a:t>
            </a:r>
          </a:p>
          <a:p>
            <a:pPr marL="355600" lvl="0" indent="-355600" algn="just">
              <a:lnSpc>
                <a:spcPct val="140000"/>
              </a:lnSpc>
              <a:spcBef>
                <a:spcPts val="180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Anılan </a:t>
            </a:r>
            <a:r>
              <a:rPr lang="tr-TR" sz="2200" dirty="0">
                <a:solidFill>
                  <a:prstClr val="black"/>
                </a:solidFill>
                <a:latin typeface="Times New Roman"/>
                <a:ea typeface="Times New Roman"/>
              </a:rPr>
              <a:t>Kanun kapsamında yapılan sözleşmelerde taahhüdünü yerine getirmeyen yükleniciye Kanunun 62 </a:t>
            </a:r>
            <a:r>
              <a:rPr lang="tr-TR" sz="2200" dirty="0" err="1">
                <a:solidFill>
                  <a:prstClr val="black"/>
                </a:solidFill>
                <a:latin typeface="Times New Roman"/>
                <a:ea typeface="Times New Roman"/>
              </a:rPr>
              <a:t>nci</a:t>
            </a:r>
            <a:r>
              <a:rPr lang="tr-TR" sz="2200" dirty="0">
                <a:solidFill>
                  <a:prstClr val="black"/>
                </a:solidFill>
                <a:latin typeface="Times New Roman"/>
                <a:ea typeface="Times New Roman"/>
              </a:rPr>
              <a:t> maddesi gereğince, en az 10 (on) gün süreli </a:t>
            </a:r>
            <a:r>
              <a:rPr lang="tr-TR" sz="2200" b="1" dirty="0">
                <a:solidFill>
                  <a:prstClr val="black"/>
                </a:solidFill>
                <a:latin typeface="Times New Roman"/>
                <a:ea typeface="Times New Roman"/>
              </a:rPr>
              <a:t>ihtarname</a:t>
            </a:r>
            <a:r>
              <a:rPr lang="tr-TR" sz="2200" dirty="0">
                <a:solidFill>
                  <a:prstClr val="black"/>
                </a:solidFill>
                <a:latin typeface="Times New Roman"/>
                <a:ea typeface="Times New Roman"/>
              </a:rPr>
              <a:t> gönderilmesi gerektiği</a:t>
            </a:r>
            <a:r>
              <a:rPr lang="tr-TR" sz="2200" dirty="0" smtClean="0">
                <a:solidFill>
                  <a:prstClr val="black"/>
                </a:solidFill>
                <a:latin typeface="Times New Roman"/>
                <a:ea typeface="Times New Roman"/>
              </a:rPr>
              <a:t>,</a:t>
            </a:r>
          </a:p>
          <a:p>
            <a:pPr marL="355600" lvl="0" indent="-355600" algn="just">
              <a:lnSpc>
                <a:spcPct val="140000"/>
              </a:lnSpc>
              <a:spcBef>
                <a:spcPts val="180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Yapılan işlemlerde 4734 sayılı Kanun ile ilgili Standart formların </a:t>
            </a:r>
            <a:r>
              <a:rPr lang="tr-TR" sz="2200" b="1" dirty="0" smtClean="0">
                <a:solidFill>
                  <a:prstClr val="black"/>
                </a:solidFill>
                <a:latin typeface="Times New Roman"/>
                <a:ea typeface="Times New Roman"/>
              </a:rPr>
              <a:t>kullanılmaması</a:t>
            </a:r>
            <a:r>
              <a:rPr lang="tr-TR" sz="2200" dirty="0" smtClean="0">
                <a:solidFill>
                  <a:prstClr val="black"/>
                </a:solidFill>
                <a:latin typeface="Times New Roman"/>
                <a:ea typeface="Times New Roman"/>
              </a:rPr>
              <a:t> gerektiği,</a:t>
            </a:r>
            <a:endParaRPr lang="tr-TR" sz="2200" dirty="0">
              <a:solidFill>
                <a:prstClr val="black"/>
              </a:solidFill>
              <a:latin typeface="Times New Roman"/>
              <a:ea typeface="Times New Roman"/>
            </a:endParaRPr>
          </a:p>
          <a:p>
            <a:pPr marL="0" lvl="0" indent="0" algn="just">
              <a:lnSpc>
                <a:spcPct val="140000"/>
              </a:lnSpc>
              <a:spcBef>
                <a:spcPts val="0"/>
              </a:spcBef>
              <a:spcAft>
                <a:spcPts val="0"/>
              </a:spcAft>
              <a:buNone/>
              <a:tabLst>
                <a:tab pos="0" algn="l"/>
              </a:tabLst>
            </a:pPr>
            <a:endParaRPr lang="tr-TR" sz="1900" dirty="0">
              <a:solidFill>
                <a:prstClr val="black"/>
              </a:solidFill>
              <a:latin typeface="Times New Roman"/>
              <a:ea typeface="Times New Roman"/>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chemeClr val="tx2">
                    <a:lumMod val="60000"/>
                    <a:lumOff val="40000"/>
                  </a:schemeClr>
                </a:solidFill>
                <a:latin typeface="Times New Roman" pitchFamily="18" charset="0"/>
                <a:cs typeface="Times New Roman" pitchFamily="18" charset="0"/>
              </a:rPr>
              <a:t>C.3. 2886 Sayılı </a:t>
            </a:r>
            <a:r>
              <a:rPr lang="tr-TR" sz="2400" b="1" kern="0" dirty="0">
                <a:solidFill>
                  <a:schemeClr val="tx2">
                    <a:lumMod val="60000"/>
                    <a:lumOff val="40000"/>
                  </a:schemeClr>
                </a:solidFill>
                <a:latin typeface="Times New Roman" pitchFamily="18" charset="0"/>
                <a:cs typeface="Times New Roman" pitchFamily="18" charset="0"/>
              </a:rPr>
              <a:t>Kanun Kapsamında Tesis Edilen Yasaklama İşlemlerinde Dikkat Edilecek </a:t>
            </a:r>
            <a:r>
              <a:rPr lang="tr-TR" sz="2400" b="1" kern="0" dirty="0" smtClean="0">
                <a:solidFill>
                  <a:schemeClr val="tx2">
                    <a:lumMod val="60000"/>
                    <a:lumOff val="40000"/>
                  </a:schemeClr>
                </a:solidFill>
                <a:latin typeface="Times New Roman" pitchFamily="18" charset="0"/>
                <a:cs typeface="Times New Roman" pitchFamily="18" charset="0"/>
              </a:rPr>
              <a:t>Hususlar</a:t>
            </a:r>
            <a:endParaRPr lang="tr-TR" sz="2400" b="1" kern="0" dirty="0">
              <a:solidFill>
                <a:schemeClr val="tx2">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9228020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916832"/>
            <a:ext cx="8229600" cy="4608512"/>
          </a:xfrm>
        </p:spPr>
        <p:txBody>
          <a:bodyPr rtlCol="0">
            <a:noAutofit/>
          </a:bodyPr>
          <a:lstStyle/>
          <a:p>
            <a:pPr marL="354013" lvl="0" indent="-354013" algn="just">
              <a:lnSpc>
                <a:spcPct val="140000"/>
              </a:lnSpc>
              <a:spcBef>
                <a:spcPts val="0"/>
              </a:spcBef>
              <a:spcAft>
                <a:spcPts val="0"/>
              </a:spcAft>
              <a:buFont typeface="Wingdings" pitchFamily="2" charset="2"/>
              <a:buChar char="Ø"/>
              <a:tabLst>
                <a:tab pos="0" algn="l"/>
              </a:tabLst>
            </a:pPr>
            <a:r>
              <a:rPr lang="tr-TR" sz="2200" dirty="0">
                <a:solidFill>
                  <a:prstClr val="black"/>
                </a:solidFill>
                <a:latin typeface="Times New Roman"/>
                <a:ea typeface="Times New Roman"/>
              </a:rPr>
              <a:t>İhtarlı sürenin bitiminde aynı durumun devam etmesi halinde:  </a:t>
            </a:r>
          </a:p>
          <a:p>
            <a:pPr marL="541338" lvl="0" indent="-185738" algn="just">
              <a:lnSpc>
                <a:spcPct val="140000"/>
              </a:lnSpc>
              <a:spcBef>
                <a:spcPts val="1200"/>
              </a:spcBef>
              <a:spcAft>
                <a:spcPts val="0"/>
              </a:spcAft>
              <a:buFont typeface="Arial" pitchFamily="34" charset="0"/>
              <a:buChar char="•"/>
              <a:tabLst>
                <a:tab pos="0" algn="l"/>
              </a:tabLst>
            </a:pPr>
            <a:r>
              <a:rPr lang="tr-TR" sz="2200" dirty="0">
                <a:solidFill>
                  <a:prstClr val="black"/>
                </a:solidFill>
                <a:latin typeface="Times New Roman"/>
                <a:ea typeface="Times New Roman"/>
              </a:rPr>
              <a:t> Sözleşmenin feshedilmesi,</a:t>
            </a:r>
          </a:p>
          <a:p>
            <a:pPr marL="541338" lvl="0" indent="-185738" algn="just">
              <a:lnSpc>
                <a:spcPct val="140000"/>
              </a:lnSpc>
              <a:spcBef>
                <a:spcPts val="1200"/>
              </a:spcBef>
              <a:spcAft>
                <a:spcPts val="0"/>
              </a:spcAft>
              <a:buFont typeface="Arial" pitchFamily="34" charset="0"/>
              <a:buChar char="•"/>
              <a:tabLst>
                <a:tab pos="0" algn="l"/>
              </a:tabLst>
            </a:pPr>
            <a:r>
              <a:rPr lang="tr-TR" sz="2200" dirty="0">
                <a:solidFill>
                  <a:prstClr val="black"/>
                </a:solidFill>
                <a:latin typeface="Times New Roman"/>
                <a:ea typeface="Times New Roman"/>
              </a:rPr>
              <a:t> Kesin teminatın gelir kaydedilmesi,</a:t>
            </a:r>
          </a:p>
          <a:p>
            <a:pPr marL="541338" lvl="0" indent="-185738" algn="just">
              <a:lnSpc>
                <a:spcPct val="140000"/>
              </a:lnSpc>
              <a:spcBef>
                <a:spcPts val="1200"/>
              </a:spcBef>
              <a:spcAft>
                <a:spcPts val="0"/>
              </a:spcAft>
              <a:buFont typeface="Arial" pitchFamily="34" charset="0"/>
              <a:buChar char="•"/>
              <a:tabLst>
                <a:tab pos="0" algn="l"/>
              </a:tabLst>
            </a:pPr>
            <a:r>
              <a:rPr lang="tr-TR" sz="2200" dirty="0">
                <a:solidFill>
                  <a:prstClr val="black"/>
                </a:solidFill>
                <a:latin typeface="Times New Roman"/>
                <a:ea typeface="Times New Roman"/>
              </a:rPr>
              <a:t> Yüklenici hakkında yasaklama talebinde bulunulması gerektiği hususlarına dikkat edilmesi gerekmektedir</a:t>
            </a:r>
            <a:r>
              <a:rPr lang="tr-TR" sz="2200" dirty="0" smtClean="0">
                <a:solidFill>
                  <a:prstClr val="black"/>
                </a:solidFill>
                <a:latin typeface="Times New Roman"/>
                <a:ea typeface="Times New Roman"/>
              </a:rPr>
              <a:t>.</a:t>
            </a:r>
          </a:p>
          <a:p>
            <a:pPr marL="354013" lvl="0" indent="-354013" algn="just">
              <a:lnSpc>
                <a:spcPct val="140000"/>
              </a:lnSpc>
              <a:spcBef>
                <a:spcPts val="1200"/>
              </a:spcBef>
              <a:spcAft>
                <a:spcPts val="0"/>
              </a:spcAft>
              <a:buFont typeface="Wingdings" pitchFamily="2" charset="2"/>
              <a:buChar char="Ø"/>
              <a:tabLst>
                <a:tab pos="0" algn="l"/>
              </a:tabLst>
            </a:pPr>
            <a:r>
              <a:rPr lang="tr-TR" sz="2200" dirty="0" smtClean="0">
                <a:solidFill>
                  <a:prstClr val="black"/>
                </a:solidFill>
                <a:latin typeface="Times New Roman"/>
                <a:ea typeface="Times New Roman"/>
              </a:rPr>
              <a:t>Haklarında yasaklama işlemi yapılanların sermayesinin çoğunluğuna sahip bulunduğu tespit edilen </a:t>
            </a:r>
            <a:r>
              <a:rPr lang="tr-TR" sz="2200" b="1" dirty="0" smtClean="0">
                <a:solidFill>
                  <a:prstClr val="black"/>
                </a:solidFill>
                <a:latin typeface="Times New Roman"/>
                <a:ea typeface="Times New Roman"/>
              </a:rPr>
              <a:t>tüzel kişilere </a:t>
            </a:r>
            <a:r>
              <a:rPr lang="tr-TR" sz="2200" dirty="0" smtClean="0">
                <a:solidFill>
                  <a:prstClr val="black"/>
                </a:solidFill>
                <a:latin typeface="Times New Roman"/>
                <a:ea typeface="Times New Roman"/>
              </a:rPr>
              <a:t>de aynı müeyyide uygulanır. </a:t>
            </a: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chemeClr val="tx2">
                    <a:lumMod val="60000"/>
                    <a:lumOff val="40000"/>
                  </a:schemeClr>
                </a:solidFill>
                <a:latin typeface="Times New Roman" pitchFamily="18" charset="0"/>
                <a:cs typeface="Times New Roman" pitchFamily="18" charset="0"/>
              </a:rPr>
              <a:t>C.3. 2886 Sayılı </a:t>
            </a:r>
            <a:r>
              <a:rPr lang="tr-TR" sz="2400" b="1" kern="0" dirty="0">
                <a:solidFill>
                  <a:schemeClr val="tx2">
                    <a:lumMod val="60000"/>
                    <a:lumOff val="40000"/>
                  </a:schemeClr>
                </a:solidFill>
                <a:latin typeface="Times New Roman" pitchFamily="18" charset="0"/>
                <a:cs typeface="Times New Roman" pitchFamily="18" charset="0"/>
              </a:rPr>
              <a:t>Kanun Kapsamında Tesis Edilen Yasaklama İşlemlerinde Dikkat Edilecek </a:t>
            </a:r>
            <a:r>
              <a:rPr lang="tr-TR" sz="2400" b="1" kern="0" dirty="0" smtClean="0">
                <a:solidFill>
                  <a:schemeClr val="tx2">
                    <a:lumMod val="60000"/>
                    <a:lumOff val="40000"/>
                  </a:schemeClr>
                </a:solidFill>
                <a:latin typeface="Times New Roman" pitchFamily="18" charset="0"/>
                <a:cs typeface="Times New Roman" pitchFamily="18" charset="0"/>
              </a:rPr>
              <a:t>Hususlar</a:t>
            </a:r>
            <a:endParaRPr lang="tr-TR" sz="2400" b="1" kern="0" dirty="0">
              <a:solidFill>
                <a:schemeClr val="tx2">
                  <a:lumMod val="60000"/>
                  <a:lumOff val="4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918648949"/>
      </p:ext>
    </p:extLst>
  </p:cSld>
  <p:clrMapOvr>
    <a:masterClrMapping/>
  </p:clrMapOvr>
  <p:transition spd="slow">
    <p:pull/>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endParaRPr lang="tr-TR" sz="2400" b="1" kern="0" dirty="0">
              <a:solidFill>
                <a:srgbClr val="FF0000"/>
              </a:solidFill>
              <a:latin typeface="Times New Roman" pitchFamily="18" charset="0"/>
              <a:cs typeface="Times New Roman" pitchFamily="18" charset="0"/>
            </a:endParaRPr>
          </a:p>
        </p:txBody>
      </p:sp>
      <p:sp>
        <p:nvSpPr>
          <p:cNvPr id="6" name="2 Metin kutusu"/>
          <p:cNvSpPr txBox="1">
            <a:spLocks noChangeArrowheads="1"/>
          </p:cNvSpPr>
          <p:nvPr/>
        </p:nvSpPr>
        <p:spPr bwMode="auto">
          <a:xfrm>
            <a:off x="823462" y="1645358"/>
            <a:ext cx="7500938" cy="1031051"/>
          </a:xfrm>
          <a:prstGeom prst="rect">
            <a:avLst/>
          </a:prstGeom>
          <a:noFill/>
          <a:ln w="9525">
            <a:noFill/>
            <a:miter lim="800000"/>
            <a:headEnd/>
            <a:tailEnd/>
          </a:ln>
        </p:spPr>
        <p:txBody>
          <a:bodyPr>
            <a:spAutoFit/>
          </a:bodyPr>
          <a:lstStyle/>
          <a:p>
            <a:pPr algn="ctr">
              <a:spcAft>
                <a:spcPts val="600"/>
              </a:spcAft>
            </a:pPr>
            <a:r>
              <a:rPr lang="tr-TR" sz="2800" b="1" i="1" dirty="0" smtClean="0">
                <a:solidFill>
                  <a:srgbClr val="FF0000"/>
                </a:solidFill>
                <a:effectLst>
                  <a:outerShdw blurRad="38100" dist="38100" dir="2700000" algn="tl">
                    <a:srgbClr val="000000">
                      <a:alpha val="43137"/>
                    </a:srgbClr>
                  </a:outerShdw>
                </a:effectLst>
                <a:latin typeface="Times New Roman" pitchFamily="18" charset="0"/>
              </a:rPr>
              <a:t>İhalelere Katılmaktan Yasaklama Genelgesi </a:t>
            </a:r>
          </a:p>
          <a:p>
            <a:pPr algn="ctr">
              <a:spcAft>
                <a:spcPts val="600"/>
              </a:spcAft>
            </a:pPr>
            <a:r>
              <a:rPr lang="tr-TR" sz="2800" b="1" i="1" dirty="0" smtClean="0">
                <a:solidFill>
                  <a:srgbClr val="FF0000"/>
                </a:solidFill>
                <a:effectLst>
                  <a:outerShdw blurRad="38100" dist="38100" dir="2700000" algn="tl">
                    <a:srgbClr val="000000">
                      <a:alpha val="43137"/>
                    </a:srgbClr>
                  </a:outerShdw>
                </a:effectLst>
                <a:latin typeface="Times New Roman" pitchFamily="18" charset="0"/>
              </a:rPr>
              <a:t>2013/04</a:t>
            </a:r>
          </a:p>
        </p:txBody>
      </p:sp>
      <p:sp>
        <p:nvSpPr>
          <p:cNvPr id="5" name="2 Metin kutusu"/>
          <p:cNvSpPr txBox="1">
            <a:spLocks noChangeArrowheads="1"/>
          </p:cNvSpPr>
          <p:nvPr/>
        </p:nvSpPr>
        <p:spPr bwMode="auto">
          <a:xfrm>
            <a:off x="789127" y="3140968"/>
            <a:ext cx="7500938" cy="2631490"/>
          </a:xfrm>
          <a:prstGeom prst="rect">
            <a:avLst/>
          </a:prstGeom>
          <a:noFill/>
          <a:ln w="9525">
            <a:noFill/>
            <a:miter lim="800000"/>
            <a:headEnd/>
            <a:tailEnd/>
          </a:ln>
        </p:spPr>
        <p:txBody>
          <a:bodyPr>
            <a:spAutoFit/>
          </a:bodyPr>
          <a:lstStyle/>
          <a:p>
            <a:pPr algn="ctr">
              <a:spcAft>
                <a:spcPts val="600"/>
              </a:spcAft>
            </a:pPr>
            <a:r>
              <a:rPr lang="tr-TR" sz="2800" b="1" i="1" dirty="0" smtClean="0">
                <a:effectLst>
                  <a:outerShdw blurRad="38100" dist="38100" dir="2700000" algn="tl">
                    <a:srgbClr val="000000">
                      <a:alpha val="43137"/>
                    </a:srgbClr>
                  </a:outerShdw>
                </a:effectLst>
                <a:latin typeface="Times New Roman" pitchFamily="18" charset="0"/>
              </a:rPr>
              <a:t>TEŞEKKÜRLER…</a:t>
            </a:r>
          </a:p>
          <a:p>
            <a:pPr algn="ctr"/>
            <a:endParaRPr lang="tr-TR" b="1" i="1" dirty="0" smtClean="0">
              <a:latin typeface="Times New Roman" pitchFamily="18" charset="0"/>
            </a:endParaRPr>
          </a:p>
          <a:p>
            <a:pPr algn="ctr"/>
            <a:r>
              <a:rPr lang="tr-TR" sz="2400" b="1" i="1" dirty="0" smtClean="0">
                <a:latin typeface="Times New Roman" pitchFamily="18" charset="0"/>
              </a:rPr>
              <a:t>Kamil ÖNAL</a:t>
            </a:r>
          </a:p>
          <a:p>
            <a:pPr algn="ctr"/>
            <a:endParaRPr lang="tr-TR" b="1" i="1" dirty="0" smtClean="0">
              <a:latin typeface="Times New Roman" pitchFamily="18" charset="0"/>
            </a:endParaRPr>
          </a:p>
          <a:p>
            <a:pPr algn="ctr"/>
            <a:r>
              <a:rPr lang="tr-TR" b="1" i="1" dirty="0" smtClean="0">
                <a:latin typeface="Times New Roman" pitchFamily="18" charset="0"/>
              </a:rPr>
              <a:t>Tedarik Yöntemleri Düzenleme Daire Başkanlığı</a:t>
            </a:r>
          </a:p>
          <a:p>
            <a:pPr algn="ctr"/>
            <a:r>
              <a:rPr lang="tr-TR" b="1" i="1" dirty="0" smtClean="0">
                <a:latin typeface="Times New Roman" pitchFamily="18" charset="0"/>
              </a:rPr>
              <a:t>Yasaklama İşlemleri Birimi</a:t>
            </a:r>
          </a:p>
          <a:p>
            <a:pPr algn="ctr"/>
            <a:endParaRPr lang="tr-TR" b="1" i="1" dirty="0" smtClean="0">
              <a:latin typeface="Times New Roman" pitchFamily="18" charset="0"/>
            </a:endParaRPr>
          </a:p>
          <a:p>
            <a:pPr algn="ctr"/>
            <a:r>
              <a:rPr lang="tr-TR" b="1" i="1" dirty="0" smtClean="0">
                <a:latin typeface="Times New Roman" pitchFamily="18" charset="0"/>
              </a:rPr>
              <a:t>Tel : (312) 705 1376-77-78-79</a:t>
            </a:r>
            <a:endParaRPr lang="tr-TR" b="1" i="1" dirty="0">
              <a:latin typeface="Times New Roman" pitchFamily="18" charset="0"/>
            </a:endParaRPr>
          </a:p>
        </p:txBody>
      </p:sp>
    </p:spTree>
    <p:extLst>
      <p:ext uri="{BB962C8B-B14F-4D97-AF65-F5344CB8AC3E}">
        <p14:creationId xmlns:p14="http://schemas.microsoft.com/office/powerpoint/2010/main" val="2970539688"/>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0" lvl="0" indent="0" algn="just" fontAlgn="auto">
              <a:lnSpc>
                <a:spcPts val="3300"/>
              </a:lnSpc>
              <a:spcBef>
                <a:spcPts val="2400"/>
              </a:spcBef>
              <a:spcAft>
                <a:spcPts val="0"/>
              </a:spcAft>
              <a:buSzPct val="95000"/>
              <a:buNone/>
            </a:pPr>
            <a:endParaRPr lang="tr-TR" sz="2200" dirty="0" smtClean="0">
              <a:solidFill>
                <a:prstClr val="black"/>
              </a:solidFill>
              <a:latin typeface="Times New Roman" pitchFamily="18" charset="0"/>
              <a:cs typeface="Times New Roman" pitchFamily="18" charset="0"/>
            </a:endParaRPr>
          </a:p>
          <a:p>
            <a:pPr marL="355600" lvl="0" indent="-355600" algn="just" fontAlgn="auto">
              <a:lnSpc>
                <a:spcPts val="3300"/>
              </a:lnSpc>
              <a:spcBef>
                <a:spcPts val="0"/>
              </a:spcBef>
              <a:spcAft>
                <a:spcPts val="0"/>
              </a:spcAft>
              <a:buSzPct val="95000"/>
              <a:buFont typeface="Wingdings" pitchFamily="2" charset="2"/>
              <a:buChar char="Ø"/>
            </a:pPr>
            <a:r>
              <a:rPr lang="tr-TR" sz="2200" dirty="0" smtClean="0">
                <a:solidFill>
                  <a:prstClr val="black"/>
                </a:solidFill>
                <a:latin typeface="Times New Roman" pitchFamily="18" charset="0"/>
                <a:cs typeface="Times New Roman" pitchFamily="18" charset="0"/>
              </a:rPr>
              <a:t>4735 </a:t>
            </a:r>
            <a:r>
              <a:rPr lang="tr-TR" sz="2200" dirty="0">
                <a:solidFill>
                  <a:prstClr val="black"/>
                </a:solidFill>
                <a:latin typeface="Times New Roman" pitchFamily="18" charset="0"/>
                <a:cs typeface="Times New Roman" pitchFamily="18" charset="0"/>
              </a:rPr>
              <a:t>sayılı Kanunun 16 </a:t>
            </a:r>
            <a:r>
              <a:rPr lang="tr-TR" sz="2200" dirty="0" err="1">
                <a:solidFill>
                  <a:prstClr val="black"/>
                </a:solidFill>
                <a:latin typeface="Times New Roman" pitchFamily="18" charset="0"/>
                <a:cs typeface="Times New Roman" pitchFamily="18" charset="0"/>
              </a:rPr>
              <a:t>ncı</a:t>
            </a:r>
            <a:r>
              <a:rPr lang="tr-TR" sz="2200" dirty="0">
                <a:solidFill>
                  <a:prstClr val="black"/>
                </a:solidFill>
                <a:latin typeface="Times New Roman" pitchFamily="18" charset="0"/>
                <a:cs typeface="Times New Roman" pitchFamily="18" charset="0"/>
              </a:rPr>
              <a:t> maddesinde, </a:t>
            </a:r>
            <a:r>
              <a:rPr lang="tr-TR" sz="2200" b="1" dirty="0">
                <a:solidFill>
                  <a:prstClr val="black"/>
                </a:solidFill>
                <a:latin typeface="Times New Roman" pitchFamily="18" charset="0"/>
                <a:cs typeface="Times New Roman" pitchFamily="18" charset="0"/>
              </a:rPr>
              <a:t>sözleşmenin izinsiz devredilmesi</a:t>
            </a:r>
            <a:r>
              <a:rPr lang="tr-TR" sz="2200" dirty="0">
                <a:solidFill>
                  <a:prstClr val="black"/>
                </a:solidFill>
                <a:latin typeface="Times New Roman" pitchFamily="18" charset="0"/>
                <a:cs typeface="Times New Roman" pitchFamily="18" charset="0"/>
              </a:rPr>
              <a:t> durumlarında, devreden ve devir alanlar hakkında,</a:t>
            </a:r>
          </a:p>
          <a:p>
            <a:pPr marL="355600" lvl="0" indent="-355600" algn="just" fontAlgn="auto">
              <a:lnSpc>
                <a:spcPts val="3300"/>
              </a:lnSpc>
              <a:spcBef>
                <a:spcPts val="24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4735 sayılı Kanunun 19 uncu maddesinde, </a:t>
            </a:r>
            <a:r>
              <a:rPr lang="tr-TR" sz="2200" b="1" dirty="0">
                <a:solidFill>
                  <a:prstClr val="black"/>
                </a:solidFill>
                <a:latin typeface="Times New Roman" pitchFamily="18" charset="0"/>
                <a:cs typeface="Times New Roman" pitchFamily="18" charset="0"/>
              </a:rPr>
              <a:t>yüklenicinin sözleşmeyi feshetmesi</a:t>
            </a:r>
            <a:r>
              <a:rPr lang="tr-TR" sz="2200" dirty="0">
                <a:solidFill>
                  <a:prstClr val="black"/>
                </a:solidFill>
                <a:latin typeface="Times New Roman" pitchFamily="18" charset="0"/>
                <a:cs typeface="Times New Roman" pitchFamily="18" charset="0"/>
              </a:rPr>
              <a:t> halinde, </a:t>
            </a:r>
          </a:p>
          <a:p>
            <a:pPr marL="355600" lvl="0" indent="-355600" algn="just" fontAlgn="auto">
              <a:lnSpc>
                <a:spcPts val="3300"/>
              </a:lnSpc>
              <a:spcBef>
                <a:spcPts val="24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4735 sayılı Kanunun 20 </a:t>
            </a:r>
            <a:r>
              <a:rPr lang="tr-TR" sz="2200" dirty="0" err="1">
                <a:solidFill>
                  <a:prstClr val="black"/>
                </a:solidFill>
                <a:latin typeface="Times New Roman" pitchFamily="18" charset="0"/>
                <a:cs typeface="Times New Roman" pitchFamily="18" charset="0"/>
              </a:rPr>
              <a:t>nci</a:t>
            </a:r>
            <a:r>
              <a:rPr lang="tr-TR" sz="2200" dirty="0">
                <a:solidFill>
                  <a:prstClr val="black"/>
                </a:solidFill>
                <a:latin typeface="Times New Roman" pitchFamily="18" charset="0"/>
                <a:cs typeface="Times New Roman" pitchFamily="18" charset="0"/>
              </a:rPr>
              <a:t> maddesinde, </a:t>
            </a:r>
            <a:r>
              <a:rPr lang="tr-TR" sz="2200" b="1" dirty="0">
                <a:solidFill>
                  <a:prstClr val="black"/>
                </a:solidFill>
                <a:latin typeface="Times New Roman" pitchFamily="18" charset="0"/>
                <a:cs typeface="Times New Roman" pitchFamily="18" charset="0"/>
              </a:rPr>
              <a:t>idarenin sözleşmeyi feshetmesi </a:t>
            </a:r>
            <a:r>
              <a:rPr lang="tr-TR" sz="2200" dirty="0">
                <a:solidFill>
                  <a:prstClr val="black"/>
                </a:solidFill>
                <a:latin typeface="Times New Roman" pitchFamily="18" charset="0"/>
                <a:cs typeface="Times New Roman" pitchFamily="18" charset="0"/>
              </a:rPr>
              <a:t>hallerinde,</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A.2. Sözleşme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8250548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76872"/>
            <a:ext cx="8229600" cy="4081066"/>
          </a:xfrm>
        </p:spPr>
        <p:txBody>
          <a:bodyPr rtlCol="0">
            <a:normAutofit/>
          </a:bodyPr>
          <a:lstStyle/>
          <a:p>
            <a:pPr marL="355600" lvl="0" indent="-355600" algn="just" fontAlgn="auto">
              <a:lnSpc>
                <a:spcPts val="3300"/>
              </a:lnSpc>
              <a:spcBef>
                <a:spcPts val="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4735 sayılı Kanunun 21 inci maddesinde, ihale sürecinde 4734 sayılı Kanuna göre </a:t>
            </a:r>
            <a:r>
              <a:rPr lang="tr-TR" sz="2200" b="1" dirty="0">
                <a:solidFill>
                  <a:prstClr val="black"/>
                </a:solidFill>
                <a:latin typeface="Times New Roman" pitchFamily="18" charset="0"/>
                <a:cs typeface="Times New Roman" pitchFamily="18" charset="0"/>
              </a:rPr>
              <a:t>yasak fiil veya davranışlarda bulunduğu sözleşme yapıldıktan sonra tespit edilen yüklenici </a:t>
            </a:r>
            <a:r>
              <a:rPr lang="tr-TR" sz="2200" dirty="0">
                <a:solidFill>
                  <a:prstClr val="black"/>
                </a:solidFill>
                <a:latin typeface="Times New Roman" pitchFamily="18" charset="0"/>
                <a:cs typeface="Times New Roman" pitchFamily="18" charset="0"/>
              </a:rPr>
              <a:t>hakkında,</a:t>
            </a:r>
          </a:p>
          <a:p>
            <a:pPr marL="355600" lvl="0" indent="-355600" algn="just" fontAlgn="auto">
              <a:lnSpc>
                <a:spcPts val="3300"/>
              </a:lnSpc>
              <a:spcBef>
                <a:spcPts val="3000"/>
              </a:spcBef>
              <a:spcAft>
                <a:spcPts val="0"/>
              </a:spcAft>
              <a:buSzPct val="95000"/>
              <a:buFont typeface="Wingdings" pitchFamily="2" charset="2"/>
              <a:buChar char="Ø"/>
            </a:pPr>
            <a:r>
              <a:rPr lang="tr-TR" sz="2200" dirty="0">
                <a:solidFill>
                  <a:prstClr val="black"/>
                </a:solidFill>
                <a:latin typeface="Times New Roman" pitchFamily="18" charset="0"/>
                <a:cs typeface="Times New Roman" pitchFamily="18" charset="0"/>
              </a:rPr>
              <a:t>4735 sayılı Kanunun </a:t>
            </a:r>
            <a:r>
              <a:rPr lang="tr-TR" sz="2200" b="1" dirty="0">
                <a:solidFill>
                  <a:prstClr val="black"/>
                </a:solidFill>
                <a:latin typeface="Times New Roman" pitchFamily="18" charset="0"/>
                <a:cs typeface="Times New Roman" pitchFamily="18" charset="0"/>
              </a:rPr>
              <a:t>25 inci maddesinde sözleşmenin uygulanması sırasında bulunulması yasak olan fiil ve davranışlar sıralanmış</a:t>
            </a:r>
            <a:r>
              <a:rPr lang="tr-TR" sz="2200" dirty="0">
                <a:solidFill>
                  <a:prstClr val="black"/>
                </a:solidFill>
                <a:latin typeface="Times New Roman" pitchFamily="18" charset="0"/>
                <a:cs typeface="Times New Roman" pitchFamily="18" charset="0"/>
              </a:rPr>
              <a:t>, anılan Kanunun 26 </a:t>
            </a:r>
            <a:r>
              <a:rPr lang="tr-TR" sz="2200" dirty="0" err="1">
                <a:solidFill>
                  <a:prstClr val="black"/>
                </a:solidFill>
                <a:latin typeface="Times New Roman" pitchFamily="18" charset="0"/>
                <a:cs typeface="Times New Roman" pitchFamily="18" charset="0"/>
              </a:rPr>
              <a:t>ıncı</a:t>
            </a:r>
            <a:r>
              <a:rPr lang="tr-TR" sz="2200" dirty="0">
                <a:solidFill>
                  <a:prstClr val="black"/>
                </a:solidFill>
                <a:latin typeface="Times New Roman" pitchFamily="18" charset="0"/>
                <a:cs typeface="Times New Roman" pitchFamily="18" charset="0"/>
              </a:rPr>
              <a:t> maddesinde ise </a:t>
            </a:r>
            <a:r>
              <a:rPr lang="tr-TR" sz="2200" b="1" dirty="0">
                <a:solidFill>
                  <a:prstClr val="black"/>
                </a:solidFill>
                <a:latin typeface="Times New Roman" pitchFamily="18" charset="0"/>
                <a:cs typeface="Times New Roman" pitchFamily="18" charset="0"/>
              </a:rPr>
              <a:t>bu yasak fiil veya davranışlarda bulunanlar hakkında</a:t>
            </a:r>
            <a:r>
              <a:rPr lang="tr-TR" sz="2200" dirty="0">
                <a:solidFill>
                  <a:prstClr val="black"/>
                </a:solidFill>
                <a:latin typeface="Times New Roman" pitchFamily="18" charset="0"/>
                <a:cs typeface="Times New Roman" pitchFamily="18" charset="0"/>
              </a:rPr>
              <a:t> ihalelere katılmaktan yasaklama kararı verileceği belirtilmiştir.</a:t>
            </a:r>
          </a:p>
          <a:p>
            <a:pPr marL="0" lvl="0" indent="0" algn="just" fontAlgn="auto">
              <a:lnSpc>
                <a:spcPts val="3300"/>
              </a:lnSpc>
              <a:spcBef>
                <a:spcPts val="0"/>
              </a:spcBef>
              <a:spcAft>
                <a:spcPts val="0"/>
              </a:spcAft>
              <a:buSzPct val="95000"/>
              <a:buNone/>
            </a:pPr>
            <a:endParaRPr lang="tr-TR" sz="2200" dirty="0">
              <a:solidFill>
                <a:prstClr val="black"/>
              </a:solidFill>
              <a:latin typeface="Times New Roman" pitchFamily="18" charset="0"/>
              <a:cs typeface="Times New Roman" pitchFamily="18" charset="0"/>
            </a:endParaRPr>
          </a:p>
        </p:txBody>
      </p:sp>
      <p:sp>
        <p:nvSpPr>
          <p:cNvPr id="4" name="Başlık 2"/>
          <p:cNvSpPr txBox="1">
            <a:spLocks/>
          </p:cNvSpPr>
          <p:nvPr/>
        </p:nvSpPr>
        <p:spPr bwMode="auto">
          <a:xfrm>
            <a:off x="1547664" y="332656"/>
            <a:ext cx="6707088" cy="10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spcBef>
                <a:spcPts val="600"/>
              </a:spcBef>
              <a:spcAft>
                <a:spcPts val="0"/>
              </a:spcAft>
            </a:pPr>
            <a:r>
              <a:rPr lang="tr-TR" sz="2400" b="1" kern="0" dirty="0" smtClean="0">
                <a:solidFill>
                  <a:srgbClr val="FF0000"/>
                </a:solidFill>
                <a:latin typeface="Times New Roman" pitchFamily="18" charset="0"/>
                <a:cs typeface="Times New Roman" pitchFamily="18" charset="0"/>
              </a:rPr>
              <a:t>A.2. Sözleşme </a:t>
            </a:r>
            <a:r>
              <a:rPr lang="tr-TR" sz="2400" b="1" kern="0" dirty="0">
                <a:solidFill>
                  <a:srgbClr val="FF0000"/>
                </a:solidFill>
                <a:latin typeface="Times New Roman" pitchFamily="18" charset="0"/>
                <a:cs typeface="Times New Roman" pitchFamily="18" charset="0"/>
              </a:rPr>
              <a:t>Süreci ile İlgili Yasaklama Hükümleri</a:t>
            </a:r>
          </a:p>
        </p:txBody>
      </p:sp>
    </p:spTree>
    <p:extLst>
      <p:ext uri="{BB962C8B-B14F-4D97-AF65-F5344CB8AC3E}">
        <p14:creationId xmlns:p14="http://schemas.microsoft.com/office/powerpoint/2010/main" val="2838410601"/>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1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1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1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TotalTime>
  <Words>4341</Words>
  <Application>Microsoft Office PowerPoint</Application>
  <PresentationFormat>Ekran Gösterisi (4:3)</PresentationFormat>
  <Paragraphs>341</Paragraphs>
  <Slides>72</Slides>
  <Notes>0</Notes>
  <HiddenSlides>0</HiddenSlides>
  <MMClips>0</MMClips>
  <ScaleCrop>false</ScaleCrop>
  <HeadingPairs>
    <vt:vector size="4" baseType="variant">
      <vt:variant>
        <vt:lpstr>Tema</vt:lpstr>
      </vt:variant>
      <vt:variant>
        <vt:i4>3</vt:i4>
      </vt:variant>
      <vt:variant>
        <vt:lpstr>Slayt Başlıkları</vt:lpstr>
      </vt:variant>
      <vt:variant>
        <vt:i4>72</vt:i4>
      </vt:variant>
    </vt:vector>
  </HeadingPairs>
  <TitlesOfParts>
    <vt:vector size="75" baseType="lpstr">
      <vt:lpstr>116</vt:lpstr>
      <vt:lpstr>1_116</vt:lpstr>
      <vt:lpstr>2_116</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Cuma KÖYSÜREN</dc:creator>
  <cp:lastModifiedBy>Osman Demirbilek</cp:lastModifiedBy>
  <cp:revision>231</cp:revision>
  <dcterms:created xsi:type="dcterms:W3CDTF">2014-03-20T13:33:30Z</dcterms:created>
  <dcterms:modified xsi:type="dcterms:W3CDTF">2016-02-25T13:24:58Z</dcterms:modified>
</cp:coreProperties>
</file>